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sldIdLst>
    <p:sldId id="256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315" r:id="rId45"/>
    <p:sldId id="316" r:id="rId46"/>
    <p:sldId id="317" r:id="rId47"/>
    <p:sldId id="318" r:id="rId48"/>
    <p:sldId id="319" r:id="rId49"/>
    <p:sldId id="329" r:id="rId50"/>
    <p:sldId id="320" r:id="rId51"/>
    <p:sldId id="328" r:id="rId52"/>
    <p:sldId id="321" r:id="rId53"/>
    <p:sldId id="322" r:id="rId54"/>
    <p:sldId id="324" r:id="rId55"/>
    <p:sldId id="325" r:id="rId56"/>
    <p:sldId id="326" r:id="rId57"/>
    <p:sldId id="330" r:id="rId58"/>
    <p:sldId id="331" r:id="rId59"/>
    <p:sldId id="332" r:id="rId60"/>
    <p:sldId id="333" r:id="rId61"/>
    <p:sldId id="334" r:id="rId62"/>
    <p:sldId id="335" r:id="rId63"/>
    <p:sldId id="327" r:id="rId64"/>
    <p:sldId id="336" r:id="rId65"/>
    <p:sldId id="337" r:id="rId66"/>
    <p:sldId id="338" r:id="rId67"/>
    <p:sldId id="377" r:id="rId68"/>
    <p:sldId id="378" r:id="rId69"/>
    <p:sldId id="339" r:id="rId70"/>
    <p:sldId id="340" r:id="rId71"/>
    <p:sldId id="342" r:id="rId72"/>
    <p:sldId id="343" r:id="rId73"/>
    <p:sldId id="345" r:id="rId74"/>
    <p:sldId id="346" r:id="rId75"/>
    <p:sldId id="347" r:id="rId76"/>
    <p:sldId id="348" r:id="rId77"/>
    <p:sldId id="349" r:id="rId78"/>
    <p:sldId id="350" r:id="rId79"/>
    <p:sldId id="351" r:id="rId80"/>
    <p:sldId id="352" r:id="rId81"/>
    <p:sldId id="353" r:id="rId82"/>
    <p:sldId id="354" r:id="rId83"/>
    <p:sldId id="357" r:id="rId84"/>
    <p:sldId id="358" r:id="rId85"/>
    <p:sldId id="363" r:id="rId86"/>
    <p:sldId id="366" r:id="rId87"/>
    <p:sldId id="364" r:id="rId88"/>
    <p:sldId id="365" r:id="rId89"/>
    <p:sldId id="367" r:id="rId90"/>
    <p:sldId id="370" r:id="rId91"/>
    <p:sldId id="371" r:id="rId92"/>
    <p:sldId id="374" r:id="rId93"/>
    <p:sldId id="373" r:id="rId94"/>
    <p:sldId id="372" r:id="rId95"/>
    <p:sldId id="376" r:id="rId96"/>
    <p:sldId id="379" r:id="rId9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>
      <p:cViewPr varScale="1">
        <p:scale>
          <a:sx n="127" d="100"/>
          <a:sy n="127" d="100"/>
        </p:scale>
        <p:origin x="2108" y="8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EBF754-CDC4-4762-B81C-FDFA88BC1D35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417B2-A29D-48B9-A4A7-A6FB99790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661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443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38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15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54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57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188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43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9036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7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7261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55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10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915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270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9154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918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0543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1351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8394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8025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7490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821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6373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843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311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699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451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322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71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493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3173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7825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40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558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284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921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590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4335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9129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1463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240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0644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139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39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3965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2764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764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067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4131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7197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7632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22378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356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6601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96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42284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1436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31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45711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77302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39583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0078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95434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42539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89077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81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22330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77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88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65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1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35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742950"/>
            <a:ext cx="3505199" cy="4157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5175723-71CB-419F-22D4-E782F927EABB}"/>
              </a:ext>
            </a:extLst>
          </p:cNvPr>
          <p:cNvSpPr txBox="1"/>
          <p:nvPr/>
        </p:nvSpPr>
        <p:spPr>
          <a:xfrm>
            <a:off x="228600" y="742950"/>
            <a:ext cx="5715000" cy="1658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test:</a:t>
            </a:r>
            <a:r>
              <a:rPr lang="en-US" sz="2000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This folder contains a Dart code,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Which is written for the Flutter application.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Perform the automated test when building the app.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It won't be too important for us here.</a:t>
            </a:r>
            <a:endParaRPr lang="en-US" sz="1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85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742949"/>
            <a:ext cx="2667000" cy="3163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0376106-D0E3-FDF1-30DD-702D60BB3347}"/>
              </a:ext>
            </a:extLst>
          </p:cNvPr>
          <p:cNvSpPr txBox="1"/>
          <p:nvPr/>
        </p:nvSpPr>
        <p:spPr>
          <a:xfrm>
            <a:off x="381000" y="1047750"/>
            <a:ext cx="5943599" cy="1405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  <a:r>
              <a:rPr lang="en-US" sz="1600" b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gitignore</a:t>
            </a:r>
            <a:r>
              <a:rPr lang="en-US" sz="1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is a text file containing a list of files, file extensions, and folders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that tells Git which files should be ignored in a project.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Git is a version-control file for tracking changes in source</a:t>
            </a:r>
          </a:p>
        </p:txBody>
      </p:sp>
    </p:spTree>
    <p:extLst>
      <p:ext uri="{BB962C8B-B14F-4D97-AF65-F5344CB8AC3E}">
        <p14:creationId xmlns:p14="http://schemas.microsoft.com/office/powerpoint/2010/main" val="172915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742950"/>
            <a:ext cx="3352799" cy="39765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0376106-D0E3-FDF1-30DD-702D60BB3347}"/>
              </a:ext>
            </a:extLst>
          </p:cNvPr>
          <p:cNvSpPr txBox="1"/>
          <p:nvPr/>
        </p:nvSpPr>
        <p:spPr>
          <a:xfrm>
            <a:off x="304800" y="910727"/>
            <a:ext cx="5943599" cy="1774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.metadata: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is an auto-generated file by the flutter tools.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Used to track the properties of the Flutter project.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This file performs the internal tasks.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So you do not need to edit the content manually at any time.</a:t>
            </a:r>
          </a:p>
        </p:txBody>
      </p:sp>
    </p:spTree>
    <p:extLst>
      <p:ext uri="{BB962C8B-B14F-4D97-AF65-F5344CB8AC3E}">
        <p14:creationId xmlns:p14="http://schemas.microsoft.com/office/powerpoint/2010/main" val="125028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971550"/>
            <a:ext cx="2666999" cy="31631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0376106-D0E3-FDF1-30DD-702D60BB3347}"/>
              </a:ext>
            </a:extLst>
          </p:cNvPr>
          <p:cNvSpPr txBox="1"/>
          <p:nvPr/>
        </p:nvSpPr>
        <p:spPr>
          <a:xfrm>
            <a:off x="304800" y="910727"/>
            <a:ext cx="594359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pubspec.yaml</a:t>
            </a:r>
            <a:r>
              <a:rPr lang="en-US" sz="1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is the project's configuration file that will use a lot during working with the Flutter project. It allows you how your application works. This file contains- </a:t>
            </a:r>
          </a:p>
          <a:p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Project general settings such as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Description, and version of the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Project dependencies.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Project assets (e.g., images).</a:t>
            </a:r>
          </a:p>
        </p:txBody>
      </p:sp>
    </p:spTree>
    <p:extLst>
      <p:ext uri="{BB962C8B-B14F-4D97-AF65-F5344CB8AC3E}">
        <p14:creationId xmlns:p14="http://schemas.microsoft.com/office/powerpoint/2010/main" val="225417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610043"/>
            <a:ext cx="3657599" cy="43380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0376106-D0E3-FDF1-30DD-702D60BB3347}"/>
              </a:ext>
            </a:extLst>
          </p:cNvPr>
          <p:cNvSpPr txBox="1"/>
          <p:nvPr/>
        </p:nvSpPr>
        <p:spPr>
          <a:xfrm>
            <a:off x="304800" y="910727"/>
            <a:ext cx="5943599" cy="1036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pubspec.lock</a:t>
            </a:r>
            <a:r>
              <a:rPr lang="en-US" sz="1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is an auto-generated file based on the .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yaml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file.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holds more detail setup about all dependencies.</a:t>
            </a:r>
          </a:p>
        </p:txBody>
      </p:sp>
    </p:spTree>
    <p:extLst>
      <p:ext uri="{BB962C8B-B14F-4D97-AF65-F5344CB8AC3E}">
        <p14:creationId xmlns:p14="http://schemas.microsoft.com/office/powerpoint/2010/main" val="284816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3236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Activity &amp; widgets concepts 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246B09D-98C1-98DD-BB33-9626C6B27F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" y="1019175"/>
            <a:ext cx="1457325" cy="315753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851B748B-AAE4-A6FD-F0F9-7B9AE2CF67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822" y="992981"/>
            <a:ext cx="1457325" cy="315753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7C5719E1-FDB3-4006-5534-3DD54FC66E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453" y="992981"/>
            <a:ext cx="1457325" cy="315753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C035E3BA-7831-8D3B-31DF-F238D800AEE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139" y="992981"/>
            <a:ext cx="1457325" cy="315753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EB3FF892-51CD-C245-3C4D-F8880565EF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469" y="992981"/>
            <a:ext cx="1457325" cy="315753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823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3371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Main Source Code Flow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708D172-EB47-5B8C-A647-330A4FE1D9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819150"/>
            <a:ext cx="2677753" cy="3848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069D928-ECC4-A54F-1464-4482D5ED95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747788"/>
            <a:ext cx="3574256" cy="412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52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7139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Material App Class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3336A0E-48F4-D7C9-BA40-DCEE411852B3}"/>
              </a:ext>
            </a:extLst>
          </p:cNvPr>
          <p:cNvSpPr txBox="1"/>
          <p:nvPr/>
        </p:nvSpPr>
        <p:spPr>
          <a:xfrm>
            <a:off x="330993" y="707127"/>
            <a:ext cx="78986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MaterialApp  is a predefined class in a flutter. Main or core component of flutter.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E1A672D-122B-387B-5CC2-E216A5F7F2DB}"/>
              </a:ext>
            </a:extLst>
          </p:cNvPr>
          <p:cNvSpPr txBox="1"/>
          <p:nvPr/>
        </p:nvSpPr>
        <p:spPr>
          <a:xfrm>
            <a:off x="330993" y="1335493"/>
            <a:ext cx="59435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0C0"/>
                </a:solidFill>
              </a:rPr>
              <a:t>color: </a:t>
            </a:r>
            <a:r>
              <a:rPr lang="en-US" sz="1400" dirty="0"/>
              <a:t>It controls the primary color used in the application.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8C73998-4E41-B4AA-C27B-3062D8A3E62F}"/>
              </a:ext>
            </a:extLst>
          </p:cNvPr>
          <p:cNvSpPr txBox="1"/>
          <p:nvPr/>
        </p:nvSpPr>
        <p:spPr>
          <a:xfrm>
            <a:off x="314325" y="1809064"/>
            <a:ext cx="59435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rgbClr val="0070C0"/>
                </a:solidFill>
              </a:rPr>
              <a:t>darkTheme</a:t>
            </a:r>
            <a:r>
              <a:rPr lang="en-US" sz="1400" b="1" dirty="0">
                <a:solidFill>
                  <a:srgbClr val="0070C0"/>
                </a:solidFill>
              </a:rPr>
              <a:t>: </a:t>
            </a:r>
            <a:r>
              <a:rPr lang="en-US" sz="1400" dirty="0"/>
              <a:t>It provided theme data for the dark theme for the application.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B4A2AB9-ACD2-632E-C300-D664C5B27276}"/>
              </a:ext>
            </a:extLst>
          </p:cNvPr>
          <p:cNvSpPr txBox="1"/>
          <p:nvPr/>
        </p:nvSpPr>
        <p:spPr>
          <a:xfrm>
            <a:off x="314324" y="2265573"/>
            <a:ext cx="59435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rgbClr val="0070C0"/>
                </a:solidFill>
              </a:rPr>
              <a:t>debugShowCheckedModeBanner</a:t>
            </a:r>
            <a:r>
              <a:rPr lang="en-US" sz="1400" b="1" dirty="0">
                <a:solidFill>
                  <a:srgbClr val="0070C0"/>
                </a:solidFill>
              </a:rPr>
              <a:t>: </a:t>
            </a:r>
            <a:r>
              <a:rPr lang="en-US" sz="1400" dirty="0"/>
              <a:t>This property takes in a </a:t>
            </a:r>
            <a:r>
              <a:rPr lang="en-US" sz="1400" dirty="0" err="1"/>
              <a:t>boolean</a:t>
            </a:r>
            <a:r>
              <a:rPr lang="en-US" sz="1400" dirty="0"/>
              <a:t> as the object to decide whether to show the debug banner or not.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B370E78-DD83-4D33-7AB8-D6427C836F2E}"/>
              </a:ext>
            </a:extLst>
          </p:cNvPr>
          <p:cNvSpPr txBox="1"/>
          <p:nvPr/>
        </p:nvSpPr>
        <p:spPr>
          <a:xfrm>
            <a:off x="330994" y="2864948"/>
            <a:ext cx="59435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0C0"/>
                </a:solidFill>
              </a:rPr>
              <a:t>home: </a:t>
            </a:r>
            <a:r>
              <a:rPr lang="en-US" sz="1400" dirty="0"/>
              <a:t>This property takes in widget as the object to show on the default route of the app.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50A7265-F50D-D7AA-B93D-24535B4ADA11}"/>
              </a:ext>
            </a:extLst>
          </p:cNvPr>
          <p:cNvSpPr txBox="1"/>
          <p:nvPr/>
        </p:nvSpPr>
        <p:spPr>
          <a:xfrm>
            <a:off x="330993" y="3460745"/>
            <a:ext cx="59435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0C0"/>
                </a:solidFill>
              </a:rPr>
              <a:t>title: </a:t>
            </a:r>
            <a:r>
              <a:rPr lang="en-US" sz="1400" dirty="0"/>
              <a:t>The title property takes in a string as the object to decide the one-line description of the app for the device.</a:t>
            </a:r>
          </a:p>
        </p:txBody>
      </p:sp>
    </p:spTree>
    <p:extLst>
      <p:ext uri="{BB962C8B-B14F-4D97-AF65-F5344CB8AC3E}">
        <p14:creationId xmlns:p14="http://schemas.microsoft.com/office/powerpoint/2010/main" val="235640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9" grpId="0"/>
      <p:bldP spid="10" grpId="0"/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3548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Scaffold Class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3336A0E-48F4-D7C9-BA40-DCEE411852B3}"/>
              </a:ext>
            </a:extLst>
          </p:cNvPr>
          <p:cNvSpPr txBox="1"/>
          <p:nvPr/>
        </p:nvSpPr>
        <p:spPr>
          <a:xfrm>
            <a:off x="330993" y="707127"/>
            <a:ext cx="78986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Scaffold will expand or occupy the whole device screen.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2F96B93-507C-18C0-DE88-7CF1B4BB7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00150"/>
            <a:ext cx="450532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6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9720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</a:t>
            </a:r>
            <a:r>
              <a:rPr lang="en-US" sz="1400" b="1" dirty="0" err="1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AppBar</a:t>
            </a:r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Widget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3336A0E-48F4-D7C9-BA40-DCEE411852B3}"/>
              </a:ext>
            </a:extLst>
          </p:cNvPr>
          <p:cNvSpPr txBox="1"/>
          <p:nvPr/>
        </p:nvSpPr>
        <p:spPr>
          <a:xfrm>
            <a:off x="228600" y="666750"/>
            <a:ext cx="78986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/>
              <a:t>AppBar</a:t>
            </a:r>
            <a:r>
              <a:rPr lang="en-US" sz="1600" dirty="0"/>
              <a:t> is usually the topmost component of the app . it contains the toolbar and some other common action buttons.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D063EC-DC90-CF1F-D867-4FB476E2290A}"/>
              </a:ext>
            </a:extLst>
          </p:cNvPr>
          <p:cNvSpPr txBox="1"/>
          <p:nvPr/>
        </p:nvSpPr>
        <p:spPr>
          <a:xfrm>
            <a:off x="228600" y="1352550"/>
            <a:ext cx="8763000" cy="167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actions: </a:t>
            </a:r>
            <a:r>
              <a:rPr lang="en-US" sz="1400" dirty="0"/>
              <a:t>This property takes in a list of widgets as a parameter to be displayed after the title if the </a:t>
            </a:r>
            <a:r>
              <a:rPr lang="en-US" sz="1400" b="1" dirty="0" err="1"/>
              <a:t>AppBar</a:t>
            </a:r>
            <a:r>
              <a:rPr lang="en-US" sz="1400" dirty="0"/>
              <a:t> is a row.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title: </a:t>
            </a:r>
            <a:r>
              <a:rPr lang="en-US" sz="1400" dirty="0"/>
              <a:t>This property usually takes in the main widget as a parameter to be displayed in the </a:t>
            </a:r>
            <a:r>
              <a:rPr lang="en-US" sz="1400" b="1" dirty="0" err="1"/>
              <a:t>AppBar</a:t>
            </a:r>
            <a:r>
              <a:rPr lang="en-US" sz="14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 err="1"/>
              <a:t>backgroundColor</a:t>
            </a:r>
            <a:r>
              <a:rPr lang="en-US" sz="1400" b="1" dirty="0"/>
              <a:t>: </a:t>
            </a:r>
            <a:r>
              <a:rPr lang="en-US" sz="1400" dirty="0"/>
              <a:t>This property is used to add colors to the background of the </a:t>
            </a:r>
            <a:r>
              <a:rPr lang="en-US" sz="1400" b="1" dirty="0" err="1"/>
              <a:t>Appbar</a:t>
            </a:r>
            <a:r>
              <a:rPr lang="en-US" sz="14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elevation: </a:t>
            </a:r>
            <a:r>
              <a:rPr lang="en-US" sz="1400" dirty="0"/>
              <a:t>This property is used to set the z-coordinate at which to place this app bar relative to its parent.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shape: </a:t>
            </a:r>
            <a:r>
              <a:rPr lang="en-US" sz="1400" dirty="0"/>
              <a:t>This property is used to give shape to the </a:t>
            </a:r>
            <a:r>
              <a:rPr lang="en-US" sz="1400" b="1" dirty="0" err="1"/>
              <a:t>Appbar</a:t>
            </a:r>
            <a:r>
              <a:rPr lang="en-US" sz="1400" dirty="0"/>
              <a:t> and manage its shadow.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22A4660-53DF-4858-97A0-334CA1733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257550"/>
            <a:ext cx="196215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7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896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Features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951094"/>
            <a:ext cx="3124200" cy="24993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23924"/>
            <a:ext cx="4486522" cy="2562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907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5699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Floating Action Button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D063EC-DC90-CF1F-D867-4FB476E2290A}"/>
              </a:ext>
            </a:extLst>
          </p:cNvPr>
          <p:cNvSpPr txBox="1"/>
          <p:nvPr/>
        </p:nvSpPr>
        <p:spPr>
          <a:xfrm>
            <a:off x="152400" y="819150"/>
            <a:ext cx="8763000" cy="705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Floating Action Button is a button that is placed at the right bottom corner by default.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Floating Action Button is an icon button that floats over the content of the screen at a fixed place.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0376970-5DA4-BACA-103C-32835A7A07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902431"/>
            <a:ext cx="2775404" cy="206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687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Bottom Tab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D063EC-DC90-CF1F-D867-4FB476E2290A}"/>
              </a:ext>
            </a:extLst>
          </p:cNvPr>
          <p:cNvSpPr txBox="1"/>
          <p:nvPr/>
        </p:nvSpPr>
        <p:spPr>
          <a:xfrm>
            <a:off x="152400" y="819150"/>
            <a:ext cx="8763000" cy="102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Menu at the bottom of the Scaffold.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We have seen this Navigation bar in most of the applications.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We can add multiple icons or texts or both in the bar as items.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06DCC9F-8B06-83BC-FF3E-BAC5AB2064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92" r="32270"/>
          <a:stretch/>
        </p:blipFill>
        <p:spPr>
          <a:xfrm>
            <a:off x="5334000" y="819150"/>
            <a:ext cx="2438400" cy="414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028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Navigation drawer flutter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7C2BD1D-F1E8-021D-1A45-75E1ED111C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73" y="742950"/>
            <a:ext cx="2424055" cy="419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277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5474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Navigation end drawer flutter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9A97B1A-1DC6-EF75-866C-9D7AF6C2C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95350"/>
            <a:ext cx="1656781" cy="318135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6586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167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Body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7C982F1-4AB9-554F-2F70-41D2A04AF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07" y="819150"/>
            <a:ext cx="2362200" cy="407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04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7443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 in Flutter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DBE506A-94AE-C268-3156-5A3B8F867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57350"/>
            <a:ext cx="4191000" cy="2933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C22761B-80B8-2156-C448-780E921DCFEE}"/>
              </a:ext>
            </a:extLst>
          </p:cNvPr>
          <p:cNvSpPr txBox="1"/>
          <p:nvPr/>
        </p:nvSpPr>
        <p:spPr>
          <a:xfrm>
            <a:off x="381000" y="819150"/>
            <a:ext cx="8153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Container </a:t>
            </a:r>
            <a:r>
              <a:rPr lang="en-US" sz="1600" dirty="0"/>
              <a:t>class in flutter is a convenience widget that combines common painting, positioning, and sizing of widgets.</a:t>
            </a:r>
          </a:p>
        </p:txBody>
      </p:sp>
    </p:spTree>
    <p:extLst>
      <p:ext uri="{BB962C8B-B14F-4D97-AF65-F5344CB8AC3E}">
        <p14:creationId xmlns:p14="http://schemas.microsoft.com/office/powerpoint/2010/main" val="1313726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3535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Row With Container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E26BDB8-A578-38DB-FDEF-453F241AE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400423"/>
            <a:ext cx="7543800" cy="14024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CAFA705-1F8D-7111-83BD-A270C1FCF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701575"/>
            <a:ext cx="2391167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98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6308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Column With Container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05C41C8-D0A6-5DA9-56FC-6301C841F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793446"/>
            <a:ext cx="6174799" cy="11491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639EF87-777D-A9B4-7740-BEB565F2F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195" y="660096"/>
            <a:ext cx="2216379" cy="435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66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3003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Button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1937AAE-ED1D-97B1-956C-52F3280CBB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42950"/>
            <a:ext cx="2114801" cy="37615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C95C56A-D984-5F7B-09AE-27F0B4CF4E99}"/>
              </a:ext>
            </a:extLst>
          </p:cNvPr>
          <p:cNvSpPr txBox="1"/>
          <p:nvPr/>
        </p:nvSpPr>
        <p:spPr>
          <a:xfrm>
            <a:off x="2667000" y="728662"/>
            <a:ext cx="2667000" cy="102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Elevated Button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Text Button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Outline Button</a:t>
            </a:r>
          </a:p>
        </p:txBody>
      </p:sp>
    </p:spTree>
    <p:extLst>
      <p:ext uri="{BB962C8B-B14F-4D97-AF65-F5344CB8AC3E}">
        <p14:creationId xmlns:p14="http://schemas.microsoft.com/office/powerpoint/2010/main" val="69864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1352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Alert Dialog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18A09A0-9AA3-412C-3A36-AE296A89CB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95350"/>
            <a:ext cx="2057400" cy="365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9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09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Installation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71550"/>
            <a:ext cx="7305675" cy="2748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1720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Simple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FDB99FC-7775-152A-2532-558FCE4A76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42" y="786523"/>
            <a:ext cx="2374603" cy="422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61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5362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List View Builder From Array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70662F7-9D96-D8B8-A127-5CF4E1FCB2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50624"/>
            <a:ext cx="2209800" cy="42333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5280BAB-4788-5FCA-5012-F8415570676E}"/>
              </a:ext>
            </a:extLst>
          </p:cNvPr>
          <p:cNvSpPr txBox="1"/>
          <p:nvPr/>
        </p:nvSpPr>
        <p:spPr>
          <a:xfrm>
            <a:off x="3124200" y="750624"/>
            <a:ext cx="3810000" cy="167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/>
              <a:t>Step 01: </a:t>
            </a:r>
            <a:r>
              <a:rPr lang="en-US" sz="1400" dirty="0"/>
              <a:t>JSON Array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02: </a:t>
            </a:r>
            <a:r>
              <a:rPr lang="en-US" sz="1400" dirty="0"/>
              <a:t>List View Builder 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03: </a:t>
            </a:r>
            <a:r>
              <a:rPr lang="en-US" sz="1400" dirty="0"/>
              <a:t>Gesture Detector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04:  </a:t>
            </a:r>
            <a:r>
              <a:rPr lang="en-US" sz="1400" dirty="0"/>
              <a:t>List Item 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05: </a:t>
            </a:r>
            <a:r>
              <a:rPr lang="en-US" sz="1400" dirty="0"/>
              <a:t>List Item On Tap/On Press </a:t>
            </a:r>
          </a:p>
        </p:txBody>
      </p:sp>
    </p:spTree>
    <p:extLst>
      <p:ext uri="{BB962C8B-B14F-4D97-AF65-F5344CB8AC3E}">
        <p14:creationId xmlns:p14="http://schemas.microsoft.com/office/powerpoint/2010/main" val="134749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6180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Grid  View Builder From Array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5280BAB-4788-5FCA-5012-F8415570676E}"/>
              </a:ext>
            </a:extLst>
          </p:cNvPr>
          <p:cNvSpPr txBox="1"/>
          <p:nvPr/>
        </p:nvSpPr>
        <p:spPr>
          <a:xfrm>
            <a:off x="3124200" y="750624"/>
            <a:ext cx="3810000" cy="167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/>
              <a:t>Step 01: </a:t>
            </a:r>
            <a:r>
              <a:rPr lang="en-US" sz="1400" dirty="0"/>
              <a:t>JSON Array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02: </a:t>
            </a:r>
            <a:r>
              <a:rPr lang="en-US" sz="1400" dirty="0"/>
              <a:t>Grid View Builder 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03: </a:t>
            </a:r>
            <a:r>
              <a:rPr lang="en-US" sz="1400" dirty="0"/>
              <a:t>Gesture Detector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04:  </a:t>
            </a:r>
            <a:r>
              <a:rPr lang="en-US" sz="1400" dirty="0"/>
              <a:t>Grid Item 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05: </a:t>
            </a:r>
            <a:r>
              <a:rPr lang="en-US" sz="1400" dirty="0"/>
              <a:t>Grid Item On Tap/On Press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5420F95-591C-6211-8269-36C47FECC2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66750"/>
            <a:ext cx="1869475" cy="415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4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5619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Tab Bar  / Activity/ Fragment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4666911-E526-542B-1294-6AC7FC76C7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76274"/>
            <a:ext cx="2286000" cy="406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308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056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Navigation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5D779F2-ECDC-B17A-D7D3-19CF556738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895350"/>
            <a:ext cx="1933057" cy="392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F7D91B3-017D-6603-AF9F-9871AC43A9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37" y="895350"/>
            <a:ext cx="1933057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91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45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Working With Card Shape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516477E-148A-EE26-D515-B9BA1710E7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816172"/>
            <a:ext cx="1905001" cy="410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59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574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Working With Circular progress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6AD9895-2B9C-AAE2-BB3E-1A40E36144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819150"/>
            <a:ext cx="1713778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50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6741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Working With Linear  progress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8B9380D-623A-8501-15AA-8CF1496C21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819150"/>
            <a:ext cx="2023147" cy="370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352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8934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Icons Class In Flutter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E65409B-925D-39D7-8A28-CD9680904E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742950"/>
            <a:ext cx="1713778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655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047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Responsive &amp; Adaptive</a:t>
            </a:r>
          </a:p>
        </p:txBody>
      </p:sp>
      <p:sp>
        <p:nvSpPr>
          <p:cNvPr id="2" name="Rectangle 1"/>
          <p:cNvSpPr/>
          <p:nvPr/>
        </p:nvSpPr>
        <p:spPr>
          <a:xfrm>
            <a:off x="152400" y="666750"/>
            <a:ext cx="88392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</a:rPr>
              <a:t>Why?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It is impossible to keep in mind all devices, client may use for the application using.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Adaptive design and responsive design were created to avoid the classification.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Actually, AD (adaptive design) and RD (responsive design) solve the same tasks but in different ways.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962150"/>
            <a:ext cx="4786792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9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489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Install Android Studio </a:t>
            </a:r>
          </a:p>
        </p:txBody>
      </p:sp>
      <p:sp>
        <p:nvSpPr>
          <p:cNvPr id="6" name="Rectangle 5"/>
          <p:cNvSpPr/>
          <p:nvPr/>
        </p:nvSpPr>
        <p:spPr>
          <a:xfrm>
            <a:off x="3786069" y="2114550"/>
            <a:ext cx="3124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Get the official Integrated </a:t>
            </a:r>
          </a:p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Development Environment (IDE) </a:t>
            </a:r>
          </a:p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for Android app development.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95" y="971550"/>
            <a:ext cx="2696951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2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130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Responsive vs Adaptive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42949"/>
            <a:ext cx="5486400" cy="396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925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38972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Responsive &amp; Adaptive For Flutter Application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" y="819150"/>
            <a:ext cx="86868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u="sng" dirty="0">
                <a:latin typeface="Roboto" panose="02000000000000000000" pitchFamily="2" charset="0"/>
                <a:ea typeface="Roboto" panose="02000000000000000000" pitchFamily="2" charset="0"/>
              </a:rPr>
              <a:t>Why?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To take the maximum advantages from Flutter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To enable your application in different size device with web &amp; desktop too. 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1809750"/>
            <a:ext cx="4572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u="sng" dirty="0">
                <a:latin typeface="Roboto" panose="02000000000000000000" pitchFamily="2" charset="0"/>
                <a:ea typeface="Roboto" panose="02000000000000000000" pitchFamily="2" charset="0"/>
              </a:rPr>
              <a:t>Widgets &amp; Packages: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Fractionally Sized Box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Media Query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Expanded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Aspect Ratio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Fitted Box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Layout Builder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Responsive grid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Column Row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Responsive Framework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Scroll View  </a:t>
            </a:r>
          </a:p>
        </p:txBody>
      </p:sp>
    </p:spTree>
    <p:extLst>
      <p:ext uri="{BB962C8B-B14F-4D97-AF65-F5344CB8AC3E}">
        <p14:creationId xmlns:p14="http://schemas.microsoft.com/office/powerpoint/2010/main" val="89014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Aspect Ratio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" y="819150"/>
            <a:ext cx="8686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A widget that attempts to size the child to a specific aspect ratio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The widget first tries the largest width permitted by the layout constraints.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The height of the widget is determined by applying the given aspect ratio to the width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885950"/>
            <a:ext cx="3745397" cy="299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4490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9752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Fractionally Sized Box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" y="746777"/>
            <a:ext cx="8686800" cy="340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A widget that sizes its child to a fraction of the total available space.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76350"/>
            <a:ext cx="1475333" cy="2724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1276350"/>
            <a:ext cx="3352800" cy="274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897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3516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Layout Builder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" y="746777"/>
            <a:ext cx="8686800" cy="340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Builds a widget tree that can depend on the parent widget's size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1135493"/>
            <a:ext cx="1967132" cy="3409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123950"/>
            <a:ext cx="3505200" cy="342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801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0903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Scroll 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AF394B3-AE3D-92C4-4F49-6938ECF5C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83419"/>
            <a:ext cx="3791223" cy="409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51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9030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Expanded &amp; Flexible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FB41018-5DE1-556E-C57C-E2FB4C283D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721519"/>
            <a:ext cx="2199312" cy="3914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2B8EF49-736C-11D1-217C-2488A5D34A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413" y="742950"/>
            <a:ext cx="2366586" cy="42125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FB53741-C6E1-50E2-5033-8AF050E31A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11112"/>
            <a:ext cx="3047999" cy="194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20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2522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Media Query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3D74D93-F51C-FE12-F3F5-FB1760BA7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2" y="742950"/>
            <a:ext cx="6198167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320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5039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Responsive Grid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16404E5-6BED-E74F-ACAC-15CF2F355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77323"/>
            <a:ext cx="8229600" cy="436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9720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4814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Stateful Widget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955F809-7A23-8733-0061-03016707C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971550"/>
            <a:ext cx="361958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0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2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Install Flutter Extensions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A60D467-9335-D260-C03A-BE9A10801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822095"/>
            <a:ext cx="2971800" cy="21473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7D9C20A-4DA7-2386-01C3-0BBABFBA31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95"/>
          <a:stretch/>
        </p:blipFill>
        <p:spPr>
          <a:xfrm>
            <a:off x="143359" y="742950"/>
            <a:ext cx="5503575" cy="230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0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6110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025D4CAE-8954-BF27-ED52-A64A294DAC78}"/>
              </a:ext>
            </a:extLst>
          </p:cNvPr>
          <p:cNvGrpSpPr/>
          <p:nvPr/>
        </p:nvGrpSpPr>
        <p:grpSpPr>
          <a:xfrm>
            <a:off x="533400" y="1428750"/>
            <a:ext cx="2735399" cy="2036538"/>
            <a:chOff x="533400" y="1428750"/>
            <a:chExt cx="2735399" cy="203653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067C39AB-C7DC-AE80-0A78-144C30B64B34}"/>
                </a:ext>
              </a:extLst>
            </p:cNvPr>
            <p:cNvSpPr/>
            <p:nvPr/>
          </p:nvSpPr>
          <p:spPr>
            <a:xfrm>
              <a:off x="533400" y="1428750"/>
              <a:ext cx="2735399" cy="203653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66620AEE-B860-E5B0-7F70-10EEDF839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442" y="1518295"/>
              <a:ext cx="2278347" cy="185744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17DA453E-DB67-6FDF-A883-B37C56EBD52F}"/>
              </a:ext>
            </a:extLst>
          </p:cNvPr>
          <p:cNvGrpSpPr/>
          <p:nvPr/>
        </p:nvGrpSpPr>
        <p:grpSpPr>
          <a:xfrm>
            <a:off x="3373758" y="1428750"/>
            <a:ext cx="2735399" cy="2036539"/>
            <a:chOff x="3373758" y="1428750"/>
            <a:chExt cx="2735399" cy="203653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5ADD6B69-6EE6-CB91-9279-C54131D6B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7977" y="1428750"/>
              <a:ext cx="2711179" cy="2036539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4881E675-2DEC-772C-6D68-3095B83DCF1F}"/>
                </a:ext>
              </a:extLst>
            </p:cNvPr>
            <p:cNvSpPr/>
            <p:nvPr/>
          </p:nvSpPr>
          <p:spPr>
            <a:xfrm>
              <a:off x="3373758" y="1428750"/>
              <a:ext cx="2735399" cy="203653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D58EC4C-C850-23E1-B70C-79E12CB88261}"/>
              </a:ext>
            </a:extLst>
          </p:cNvPr>
          <p:cNvSpPr txBox="1"/>
          <p:nvPr/>
        </p:nvSpPr>
        <p:spPr>
          <a:xfrm>
            <a:off x="6450465" y="1352550"/>
            <a:ext cx="1884618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First Gear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Pickup Increase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Second Gear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Pickup Increase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Third Gear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Forth Gear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Gear Shift Down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Pickup Decrease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68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6110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E8D93C3-540D-3372-1181-A2DCB717FB24}"/>
              </a:ext>
            </a:extLst>
          </p:cNvPr>
          <p:cNvSpPr txBox="1"/>
          <p:nvPr/>
        </p:nvSpPr>
        <p:spPr>
          <a:xfrm>
            <a:off x="381000" y="742950"/>
            <a:ext cx="8077200" cy="1036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</a:rPr>
              <a:t>What is state: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Anything that exists in the memory of the app while the app is running.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When state values change, view update automatically </a:t>
            </a:r>
          </a:p>
        </p:txBody>
      </p:sp>
    </p:spTree>
    <p:extLst>
      <p:ext uri="{BB962C8B-B14F-4D97-AF65-F5344CB8AC3E}">
        <p14:creationId xmlns:p14="http://schemas.microsoft.com/office/powerpoint/2010/main" val="54760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8838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Stateless &amp; Stateful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FFE0E28-8C1C-3AD7-AE8C-7AF3FAA1EC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19151"/>
            <a:ext cx="8229600" cy="385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8838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Stateless &amp; Stateful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F0A7594-E459-EA82-AFA9-90AFE17C52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2"/>
          <a:stretch/>
        </p:blipFill>
        <p:spPr>
          <a:xfrm>
            <a:off x="685800" y="819150"/>
            <a:ext cx="71628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69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4432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Stateful Widget Works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8D8472E-6583-52E3-1AE0-C60F758D0D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08"/>
          <a:stretch/>
        </p:blipFill>
        <p:spPr>
          <a:xfrm>
            <a:off x="457200" y="895350"/>
            <a:ext cx="7905750" cy="299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8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4432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Stateful Widget Works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805F50E-95DD-2CC7-FD26-D2F4EDCCB4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5666" r="953" b="5666"/>
          <a:stretch/>
        </p:blipFill>
        <p:spPr>
          <a:xfrm>
            <a:off x="533400" y="1162050"/>
            <a:ext cx="79883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023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32015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Lets Create Our First Stateful Widget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805F50E-95DD-2CC7-FD26-D2F4EDCCB4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5666" r="953" b="5666"/>
          <a:stretch/>
        </p:blipFill>
        <p:spPr>
          <a:xfrm>
            <a:off x="533400" y="1162050"/>
            <a:ext cx="79883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929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85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Lifecycle methods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0D32D1E-932B-167B-9082-DA7013F1DC2C}"/>
              </a:ext>
            </a:extLst>
          </p:cNvPr>
          <p:cNvSpPr txBox="1"/>
          <p:nvPr/>
        </p:nvSpPr>
        <p:spPr>
          <a:xfrm>
            <a:off x="381000" y="742950"/>
            <a:ext cx="7010400" cy="1159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The Stateful widget is mutable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It can be change multiple times within its lifetime.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So we need to understand it's lifecycle </a:t>
            </a:r>
          </a:p>
        </p:txBody>
      </p:sp>
    </p:spTree>
    <p:extLst>
      <p:ext uri="{BB962C8B-B14F-4D97-AF65-F5344CB8AC3E}">
        <p14:creationId xmlns:p14="http://schemas.microsoft.com/office/powerpoint/2010/main" val="77146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85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Lifecycle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8466C4F-C663-16E9-A3A4-5E4BCC1922AB}"/>
              </a:ext>
            </a:extLst>
          </p:cNvPr>
          <p:cNvSpPr txBox="1"/>
          <p:nvPr/>
        </p:nvSpPr>
        <p:spPr>
          <a:xfrm>
            <a:off x="381000" y="819150"/>
            <a:ext cx="8229600" cy="2021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 err="1">
                <a:latin typeface="Roboto" panose="02000000000000000000" pitchFamily="2" charset="0"/>
                <a:ea typeface="Roboto" panose="02000000000000000000" pitchFamily="2" charset="0"/>
              </a:rPr>
              <a:t>createState</a:t>
            </a:r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</a:rPr>
              <a:t>()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This method creates a State object. This object is where all the mutable state for that widget is held.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This step is not marked as a real step in the lifecycle, but it is important to know what is going on in the background.</a:t>
            </a:r>
          </a:p>
        </p:txBody>
      </p:sp>
    </p:spTree>
    <p:extLst>
      <p:ext uri="{BB962C8B-B14F-4D97-AF65-F5344CB8AC3E}">
        <p14:creationId xmlns:p14="http://schemas.microsoft.com/office/powerpoint/2010/main" val="964766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85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Lifecycle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8466C4F-C663-16E9-A3A4-5E4BCC1922AB}"/>
              </a:ext>
            </a:extLst>
          </p:cNvPr>
          <p:cNvSpPr txBox="1"/>
          <p:nvPr/>
        </p:nvSpPr>
        <p:spPr>
          <a:xfrm>
            <a:off x="381000" y="819150"/>
            <a:ext cx="8229600" cy="1651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 err="1">
                <a:latin typeface="Roboto" panose="02000000000000000000" pitchFamily="2" charset="0"/>
                <a:ea typeface="Roboto" panose="02000000000000000000" pitchFamily="2" charset="0"/>
              </a:rPr>
              <a:t>initState</a:t>
            </a:r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</a:rPr>
              <a:t>()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Automatically called only once, when the state object is created for the first time.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Use this method to manage HTTP requests and subscribe to streams or any other object that could change the data on this widget.</a:t>
            </a:r>
          </a:p>
        </p:txBody>
      </p:sp>
    </p:spTree>
    <p:extLst>
      <p:ext uri="{BB962C8B-B14F-4D97-AF65-F5344CB8AC3E}">
        <p14:creationId xmlns:p14="http://schemas.microsoft.com/office/powerpoint/2010/main" val="2675000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3834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Create &amp; Run Your First Flutter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53C8343-D5F6-5904-F4D0-B742B97D7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18192"/>
            <a:ext cx="1905000" cy="330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5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85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Lifecycle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8466C4F-C663-16E9-A3A4-5E4BCC1922AB}"/>
              </a:ext>
            </a:extLst>
          </p:cNvPr>
          <p:cNvSpPr txBox="1"/>
          <p:nvPr/>
        </p:nvSpPr>
        <p:spPr>
          <a:xfrm>
            <a:off x="228600" y="819150"/>
            <a:ext cx="8229600" cy="1282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 err="1">
                <a:latin typeface="Roboto" panose="02000000000000000000" pitchFamily="2" charset="0"/>
                <a:ea typeface="Roboto" panose="02000000000000000000" pitchFamily="2" charset="0"/>
              </a:rPr>
              <a:t>didChangeDependencies</a:t>
            </a:r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</a:rPr>
              <a:t>()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Framework will call this method immediately after the </a:t>
            </a:r>
            <a:r>
              <a:rPr lang="en-US" sz="1600" b="1" dirty="0" err="1">
                <a:latin typeface="Roboto" panose="02000000000000000000" pitchFamily="2" charset="0"/>
                <a:ea typeface="Roboto" panose="02000000000000000000" pitchFamily="2" charset="0"/>
              </a:rPr>
              <a:t>initState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().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The build method is always called after this method, so this method is rarely needed</a:t>
            </a:r>
          </a:p>
        </p:txBody>
      </p:sp>
    </p:spTree>
    <p:extLst>
      <p:ext uri="{BB962C8B-B14F-4D97-AF65-F5344CB8AC3E}">
        <p14:creationId xmlns:p14="http://schemas.microsoft.com/office/powerpoint/2010/main" val="31022052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85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Lifecycle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8466C4F-C663-16E9-A3A4-5E4BCC1922AB}"/>
              </a:ext>
            </a:extLst>
          </p:cNvPr>
          <p:cNvSpPr txBox="1"/>
          <p:nvPr/>
        </p:nvSpPr>
        <p:spPr>
          <a:xfrm>
            <a:off x="228600" y="819150"/>
            <a:ext cx="8229600" cy="2021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</a:rPr>
              <a:t>build()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it will be called many times during the lifecycle, but the first time is after the </a:t>
            </a:r>
            <a:r>
              <a:rPr lang="en-US" sz="1600" b="1" dirty="0" err="1">
                <a:latin typeface="Roboto" panose="02000000000000000000" pitchFamily="2" charset="0"/>
                <a:ea typeface="Roboto" panose="02000000000000000000" pitchFamily="2" charset="0"/>
              </a:rPr>
              <a:t>didChangeDependencies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() method.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Whenever the widget that belongs to the state is updated, the framework will always execute this method </a:t>
            </a:r>
          </a:p>
        </p:txBody>
      </p:sp>
    </p:spTree>
    <p:extLst>
      <p:ext uri="{BB962C8B-B14F-4D97-AF65-F5344CB8AC3E}">
        <p14:creationId xmlns:p14="http://schemas.microsoft.com/office/powerpoint/2010/main" val="16240709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85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Lifecycle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8466C4F-C663-16E9-A3A4-5E4BCC1922AB}"/>
              </a:ext>
            </a:extLst>
          </p:cNvPr>
          <p:cNvSpPr txBox="1"/>
          <p:nvPr/>
        </p:nvSpPr>
        <p:spPr>
          <a:xfrm>
            <a:off x="228600" y="819150"/>
            <a:ext cx="8229600" cy="1282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 err="1">
                <a:latin typeface="Roboto" panose="02000000000000000000" pitchFamily="2" charset="0"/>
                <a:ea typeface="Roboto" panose="02000000000000000000" pitchFamily="2" charset="0"/>
              </a:rPr>
              <a:t>setState</a:t>
            </a:r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</a:rPr>
              <a:t>()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setState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() method notifies the framework that the internal state of the current object is changed, now it's time to update the view </a:t>
            </a:r>
          </a:p>
        </p:txBody>
      </p:sp>
    </p:spTree>
    <p:extLst>
      <p:ext uri="{BB962C8B-B14F-4D97-AF65-F5344CB8AC3E}">
        <p14:creationId xmlns:p14="http://schemas.microsoft.com/office/powerpoint/2010/main" val="16090000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335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Lets Create A Counter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B096ED8-BB29-6E71-A1B5-8411551C18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60"/>
          <a:stretch/>
        </p:blipFill>
        <p:spPr>
          <a:xfrm>
            <a:off x="3127752" y="1581150"/>
            <a:ext cx="5254248" cy="19811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2C21280-F40D-3ED0-805E-21B9AAD3BD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31" y="819150"/>
            <a:ext cx="202244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4739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4432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Lets Create Sum Calculator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3914618-BA90-7897-5519-C386EC3495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895350"/>
            <a:ext cx="1913899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873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9127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Lets Create To do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416FD17-D267-A50F-FE37-6548B491C7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819150"/>
            <a:ext cx="1883906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111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317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With Web Rest API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581150"/>
            <a:ext cx="4396359" cy="190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93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0874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Introduction to Rest API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143000" y="1129502"/>
            <a:ext cx="6273879" cy="2115483"/>
            <a:chOff x="1143000" y="1129502"/>
            <a:chExt cx="6273879" cy="21154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0A2923A2-6B98-49E5-81FA-79B25F936C86}"/>
                </a:ext>
              </a:extLst>
            </p:cNvPr>
            <p:cNvGrpSpPr/>
            <p:nvPr/>
          </p:nvGrpSpPr>
          <p:grpSpPr>
            <a:xfrm>
              <a:off x="1143000" y="2190750"/>
              <a:ext cx="966931" cy="1020617"/>
              <a:chOff x="1698236" y="2026250"/>
              <a:chExt cx="1048414" cy="1106624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AC6CCC46-94CF-4855-8547-8D94CF4C95A0}"/>
                  </a:ext>
                </a:extLst>
              </p:cNvPr>
              <p:cNvSpPr txBox="1"/>
              <p:nvPr/>
            </p:nvSpPr>
            <p:spPr>
              <a:xfrm>
                <a:off x="1698236" y="2849218"/>
                <a:ext cx="1048414" cy="283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solidFill>
                      <a:srgbClr val="00206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Client Script</a:t>
                </a:r>
              </a:p>
            </p:txBody>
          </p:sp>
          <p:pic>
            <p:nvPicPr>
              <p:cNvPr id="8" name="Picture 4" descr="C:\Users\Rabbil\AppData\Local\Temp\icon.png">
                <a:extLst>
                  <a:ext uri="{FF2B5EF4-FFF2-40B4-BE49-F238E27FC236}">
                    <a16:creationId xmlns:a16="http://schemas.microsoft.com/office/drawing/2014/main" xmlns="" id="{BB0CC707-2F65-44D8-8B79-2A5336AC24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4977" y="2026250"/>
                <a:ext cx="734933" cy="7349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25BB4B57-7E6B-4264-B6F6-066CF08462F4}"/>
                </a:ext>
              </a:extLst>
            </p:cNvPr>
            <p:cNvGrpSpPr/>
            <p:nvPr/>
          </p:nvGrpSpPr>
          <p:grpSpPr>
            <a:xfrm>
              <a:off x="2854398" y="2173590"/>
              <a:ext cx="2212807" cy="1071395"/>
              <a:chOff x="4659457" y="2337413"/>
              <a:chExt cx="2362200" cy="1143728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id="{75DAB70F-AA8F-4A8F-B2AB-34C4C8A70ED8}"/>
                  </a:ext>
                </a:extLst>
              </p:cNvPr>
              <p:cNvSpPr txBox="1"/>
              <p:nvPr/>
            </p:nvSpPr>
            <p:spPr>
              <a:xfrm>
                <a:off x="4659457" y="2922597"/>
                <a:ext cx="2362200" cy="558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Montserrat" pitchFamily="50" charset="0"/>
                  </a:rPr>
                  <a:t>Server</a:t>
                </a:r>
                <a:r>
                  <a:rPr lang="en-US" sz="1600" dirty="0">
                    <a:solidFill>
                      <a:schemeClr val="bg1"/>
                    </a:solidFill>
                    <a:latin typeface="Montserrat" pitchFamily="50" charset="0"/>
                  </a:rPr>
                  <a:t> Script /</a:t>
                </a:r>
              </a:p>
              <a:p>
                <a:pPr algn="ctr"/>
                <a:r>
                  <a:rPr lang="en-US" sz="1200" b="1" dirty="0">
                    <a:solidFill>
                      <a:srgbClr val="002060"/>
                    </a:solidFill>
                    <a:latin typeface="Montserrat" pitchFamily="50" charset="0"/>
                  </a:rPr>
                  <a:t> </a:t>
                </a:r>
                <a:r>
                  <a:rPr lang="en-US" sz="1200" b="1" dirty="0">
                    <a:solidFill>
                      <a:srgbClr val="00206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API Script</a:t>
                </a:r>
              </a:p>
            </p:txBody>
          </p:sp>
          <p:pic>
            <p:nvPicPr>
              <p:cNvPr id="13" name="Picture 7" descr="C:\Users\Rabbil\AppData\Local\Temp\api.png">
                <a:extLst>
                  <a:ext uri="{FF2B5EF4-FFF2-40B4-BE49-F238E27FC236}">
                    <a16:creationId xmlns:a16="http://schemas.microsoft.com/office/drawing/2014/main" xmlns="" id="{11CB844B-5EF6-438D-8071-721AA73206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33499" y="2337413"/>
                <a:ext cx="734931" cy="7349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xmlns="" id="{42D8A002-ACFE-4C42-9CCB-6A1882220F89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0" y="2432441"/>
              <a:ext cx="1676400" cy="0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xmlns="" id="{14AB07A7-9FF4-460C-8414-D9B205BA6684}"/>
                </a:ext>
              </a:extLst>
            </p:cNvPr>
            <p:cNvGrpSpPr/>
            <p:nvPr/>
          </p:nvGrpSpPr>
          <p:grpSpPr>
            <a:xfrm>
              <a:off x="6215009" y="2129786"/>
              <a:ext cx="1201870" cy="1115199"/>
              <a:chOff x="9733535" y="1997524"/>
              <a:chExt cx="2121666" cy="1968667"/>
            </a:xfrm>
          </p:grpSpPr>
          <p:pic>
            <p:nvPicPr>
              <p:cNvPr id="17" name="Picture 3" descr="C:\Users\Rabbil\Desktop\Lumen\database.png">
                <a:extLst>
                  <a:ext uri="{FF2B5EF4-FFF2-40B4-BE49-F238E27FC236}">
                    <a16:creationId xmlns:a16="http://schemas.microsoft.com/office/drawing/2014/main" xmlns="" id="{672DEE75-025E-4D3A-8A36-9BF63E4EB3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37084" y="1997524"/>
                <a:ext cx="1228357" cy="14287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id="{08898EDC-4FFD-4C41-8B8E-92FACFDFAA71}"/>
                  </a:ext>
                </a:extLst>
              </p:cNvPr>
              <p:cNvSpPr txBox="1"/>
              <p:nvPr/>
            </p:nvSpPr>
            <p:spPr>
              <a:xfrm>
                <a:off x="9733535" y="3477203"/>
                <a:ext cx="2121666" cy="488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206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Database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CB2A3C0F-DC00-4103-93B8-8254E1033D84}"/>
                </a:ext>
              </a:extLst>
            </p:cNvPr>
            <p:cNvSpPr txBox="1"/>
            <p:nvPr/>
          </p:nvSpPr>
          <p:spPr>
            <a:xfrm>
              <a:off x="1258448" y="1129502"/>
              <a:ext cx="31918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Roboto" panose="02000000000000000000" pitchFamily="2" charset="0"/>
                  <a:ea typeface="Roboto" panose="02000000000000000000" pitchFamily="2" charset="0"/>
                </a:rPr>
                <a:t>Representational State Transfer 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xmlns="" id="{C985C12C-0E0D-448D-A2F4-DC821F794F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2001" y="2605582"/>
              <a:ext cx="1676399" cy="0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>
              <a:off x="2156265" y="2461082"/>
              <a:ext cx="1233415" cy="126425"/>
              <a:chOff x="2652785" y="2857730"/>
              <a:chExt cx="2098559" cy="215103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xmlns="" id="{CB2F1BCD-BB5E-4066-A1C6-45ADBEF62B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2785" y="2857730"/>
                <a:ext cx="2098559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xmlns="" id="{1FE9DEA8-1DE6-4BC6-8303-20B080206C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80901" y="3072833"/>
                <a:ext cx="2070443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9992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9076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Postman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1809750"/>
            <a:ext cx="2289614" cy="140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596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9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Rest API practices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0939239-54AB-4CE6-95CF-C62C54271A28}"/>
              </a:ext>
            </a:extLst>
          </p:cNvPr>
          <p:cNvSpPr txBox="1"/>
          <p:nvPr/>
        </p:nvSpPr>
        <p:spPr>
          <a:xfrm>
            <a:off x="457200" y="742950"/>
            <a:ext cx="5915535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Best practices of json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response model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Rest API working flow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Postman &amp; Documentation </a:t>
            </a:r>
            <a:endParaRPr lang="en-US" sz="1400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22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012" y="742950"/>
            <a:ext cx="3533587" cy="4191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5175723-71CB-419F-22D4-E782F927EABB}"/>
              </a:ext>
            </a:extLst>
          </p:cNvPr>
          <p:cNvSpPr txBox="1"/>
          <p:nvPr/>
        </p:nvSpPr>
        <p:spPr>
          <a:xfrm>
            <a:off x="685800" y="819150"/>
            <a:ext cx="5029200" cy="1626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.idea:</a:t>
            </a:r>
            <a:r>
              <a:rPr lang="en-US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This folder is at the very top of the project structure.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Holds the configuration for Android Studio.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doesn't matter because we are not going to work with.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So that the content of this folder can be ignored.</a:t>
            </a:r>
            <a:endParaRPr lang="en-US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F22F4DE-524C-33BC-37B4-FD21A97F55E8}"/>
              </a:ext>
            </a:extLst>
          </p:cNvPr>
          <p:cNvSpPr txBox="1"/>
          <p:nvPr/>
        </p:nvSpPr>
        <p:spPr>
          <a:xfrm>
            <a:off x="685800" y="2599841"/>
            <a:ext cx="5029200" cy="2200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.android:</a:t>
            </a:r>
            <a:r>
              <a:rPr lang="en-US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This folder holds a complete Android project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Used when you build the Flutter application for Android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When the Flutter code is compiled into the native code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It will get injected into this Android project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That the result is a native Android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9838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79C5B3E-5256-48B4-9EF6-6DCCEE3A43FA}"/>
              </a:ext>
            </a:extLst>
          </p:cNvPr>
          <p:cNvSpPr txBox="1"/>
          <p:nvPr/>
        </p:nvSpPr>
        <p:spPr>
          <a:xfrm>
            <a:off x="457200" y="895350"/>
            <a:ext cx="8153400" cy="2080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JavaScript Object Notation (JSON)</a:t>
            </a:r>
            <a:endParaRPr lang="en-US" sz="1200" b="1" u="sng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JSON is a lightweight data-interchange format that is completely language independent. </a:t>
            </a:r>
          </a:p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It was derived from JavaScript, but many modern programming languages include code to generate and parse JSON-format data 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The official Internet media type for JSON is application/json. 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It was designed for human-readable data interchange.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The filename extension is .json.</a:t>
            </a:r>
          </a:p>
        </p:txBody>
      </p:sp>
    </p:spTree>
    <p:extLst>
      <p:ext uri="{BB962C8B-B14F-4D97-AF65-F5344CB8AC3E}">
        <p14:creationId xmlns:p14="http://schemas.microsoft.com/office/powerpoint/2010/main" val="168503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DBDDEE0-6CE1-445B-A889-6E0E58E11AD7}"/>
              </a:ext>
            </a:extLst>
          </p:cNvPr>
          <p:cNvSpPr txBox="1"/>
          <p:nvPr/>
        </p:nvSpPr>
        <p:spPr>
          <a:xfrm>
            <a:off x="609600" y="971550"/>
            <a:ext cx="7086600" cy="1643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Uses of JSON</a:t>
            </a:r>
            <a:endParaRPr lang="en-US" sz="1200" b="1" u="sng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285750" marR="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It is used while writing JavaScript based applications that includes browser extensions and websites.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sz="11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285750" marR="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JSON format is used for serializing and transmitting structured data over network connection.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sz="11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285750" marR="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It is primarily used to transmit data between a server and web applications.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sz="11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285750" marR="0" lvl="0" indent="-28575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Web services and APIs use JSON format to provide public data.</a:t>
            </a:r>
          </a:p>
        </p:txBody>
      </p:sp>
    </p:spTree>
    <p:extLst>
      <p:ext uri="{BB962C8B-B14F-4D97-AF65-F5344CB8AC3E}">
        <p14:creationId xmlns:p14="http://schemas.microsoft.com/office/powerpoint/2010/main" val="230419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2FB29C1-5237-4C1B-8EC2-86166D18E66D}"/>
              </a:ext>
            </a:extLst>
          </p:cNvPr>
          <p:cNvSpPr txBox="1"/>
          <p:nvPr/>
        </p:nvSpPr>
        <p:spPr>
          <a:xfrm>
            <a:off x="665369" y="1295779"/>
            <a:ext cx="466863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JSON is easy to read and write.</a:t>
            </a: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It is a lightweight text-based interchange format.</a:t>
            </a: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JSON is language independent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7751F1B-8DBE-4FC0-9BE4-648546E06804}"/>
              </a:ext>
            </a:extLst>
          </p:cNvPr>
          <p:cNvSpPr txBox="1"/>
          <p:nvPr/>
        </p:nvSpPr>
        <p:spPr>
          <a:xfrm>
            <a:off x="381000" y="895350"/>
            <a:ext cx="6097554" cy="341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Characteristics of JSON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0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71AA393-AF20-4362-9BEE-75133D0EE0DF}"/>
              </a:ext>
            </a:extLst>
          </p:cNvPr>
          <p:cNvSpPr txBox="1"/>
          <p:nvPr/>
        </p:nvSpPr>
        <p:spPr>
          <a:xfrm>
            <a:off x="381000" y="819150"/>
            <a:ext cx="3994509" cy="341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Understanding JSON Structure 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6155586-6902-4B5C-92A6-C30934410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52550"/>
            <a:ext cx="5198396" cy="3505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243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3A326ED-8918-4123-B0C0-2635F2CDD732}"/>
              </a:ext>
            </a:extLst>
          </p:cNvPr>
          <p:cNvSpPr txBox="1"/>
          <p:nvPr/>
        </p:nvSpPr>
        <p:spPr>
          <a:xfrm>
            <a:off x="245493" y="931699"/>
            <a:ext cx="2632787" cy="341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JSON - Data Types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8B579BBC-30AF-4099-92AC-7762E9273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158006"/>
              </p:ext>
            </p:extLst>
          </p:nvPr>
        </p:nvGraphicFramePr>
        <p:xfrm>
          <a:off x="304800" y="1504950"/>
          <a:ext cx="8060307" cy="2027309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1522340">
                  <a:extLst>
                    <a:ext uri="{9D8B030D-6E8A-4147-A177-3AD203B41FA5}">
                      <a16:colId xmlns:a16="http://schemas.microsoft.com/office/drawing/2014/main" xmlns="" val="3234850910"/>
                    </a:ext>
                  </a:extLst>
                </a:gridCol>
                <a:gridCol w="6537967">
                  <a:extLst>
                    <a:ext uri="{9D8B030D-6E8A-4147-A177-3AD203B41FA5}">
                      <a16:colId xmlns:a16="http://schemas.microsoft.com/office/drawing/2014/main" xmlns="" val="4293264317"/>
                    </a:ext>
                  </a:extLst>
                </a:gridCol>
              </a:tblGrid>
              <a:tr h="23998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Type </a:t>
                      </a:r>
                      <a:endParaRPr lang="en-US" sz="12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Description</a:t>
                      </a:r>
                      <a:endParaRPr lang="en-US" sz="12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xmlns="" val="1192483355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Number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Double- precision floating-point format in JavaScript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xmlns="" val="1104346020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String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Double-quoted Unicode with backslash escaping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xmlns="" val="3211476211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Boolean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True or False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xmlns="" val="1848027154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Array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An ordered sequence of values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xmlns="" val="4018264301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Value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It can be a string, a number, true or false, null </a:t>
                      </a:r>
                      <a:r>
                        <a:rPr lang="en-US" sz="1200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etc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xmlns="" val="3644260174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Object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An unordered collection of </a:t>
                      </a:r>
                      <a:r>
                        <a:rPr lang="en-US" sz="1200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key:value</a:t>
                      </a: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pairs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xmlns="" val="2657396021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Whitespace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Can be used between any pair of tokens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xmlns="" val="1406630841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null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Empty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xmlns="" val="10317050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804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55EFC1-2C53-4469-9D91-B90AFD3FF697}"/>
              </a:ext>
            </a:extLst>
          </p:cNvPr>
          <p:cNvSpPr txBox="1"/>
          <p:nvPr/>
        </p:nvSpPr>
        <p:spPr>
          <a:xfrm>
            <a:off x="304800" y="742950"/>
            <a:ext cx="7315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Always enclose the </a:t>
            </a:r>
            <a:r>
              <a:rPr lang="en-US" sz="1400" b="1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Key : Value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pair within double quotes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C4D7E14-D448-46C8-8FCC-1746CC1C59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00150"/>
            <a:ext cx="5189015" cy="1569931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28439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C55EFC1-2C53-4469-9D91-B90AFD3FF697}"/>
              </a:ext>
            </a:extLst>
          </p:cNvPr>
          <p:cNvSpPr txBox="1"/>
          <p:nvPr/>
        </p:nvSpPr>
        <p:spPr>
          <a:xfrm>
            <a:off x="228600" y="895350"/>
            <a:ext cx="6096000" cy="341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Never use Hyphens in your Key fields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C04EF01-FE35-4FE7-8D0C-AA8C1F9ADB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05" y="1352162"/>
            <a:ext cx="6939644" cy="2090945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65800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5E0D0F3-A0FA-476E-B130-419D59ED8406}"/>
              </a:ext>
            </a:extLst>
          </p:cNvPr>
          <p:cNvSpPr txBox="1"/>
          <p:nvPr/>
        </p:nvSpPr>
        <p:spPr>
          <a:xfrm>
            <a:off x="152400" y="819150"/>
            <a:ext cx="5164962" cy="341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Bad Special Characters &amp; Solution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5B68626C-7984-423D-A07B-38C2ECD3A7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383541"/>
              </p:ext>
            </p:extLst>
          </p:nvPr>
        </p:nvGraphicFramePr>
        <p:xfrm>
          <a:off x="242633" y="1311595"/>
          <a:ext cx="8288907" cy="2004516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3991073">
                  <a:extLst>
                    <a:ext uri="{9D8B030D-6E8A-4147-A177-3AD203B41FA5}">
                      <a16:colId xmlns:a16="http://schemas.microsoft.com/office/drawing/2014/main" xmlns="" val="2989363590"/>
                    </a:ext>
                  </a:extLst>
                </a:gridCol>
                <a:gridCol w="4297834">
                  <a:extLst>
                    <a:ext uri="{9D8B030D-6E8A-4147-A177-3AD203B41FA5}">
                      <a16:colId xmlns:a16="http://schemas.microsoft.com/office/drawing/2014/main" xmlns="" val="3890012661"/>
                    </a:ext>
                  </a:extLst>
                </a:gridCol>
              </a:tblGrid>
              <a:tr h="2756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Characters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Replace with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xmlns="" val="459675129"/>
                  </a:ext>
                </a:extLst>
              </a:tr>
              <a:tr h="2469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Backspace 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\b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xmlns="" val="1452668344"/>
                  </a:ext>
                </a:extLst>
              </a:tr>
              <a:tr h="2469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Form feed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\f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xmlns="" val="2457035065"/>
                  </a:ext>
                </a:extLst>
              </a:tr>
              <a:tr h="2469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Newline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\n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xmlns="" val="2477221704"/>
                  </a:ext>
                </a:extLst>
              </a:tr>
              <a:tr h="2469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Carriage return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\r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xmlns="" val="3914701540"/>
                  </a:ext>
                </a:extLst>
              </a:tr>
              <a:tr h="2469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Tab 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\t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xmlns="" val="1771166583"/>
                  </a:ext>
                </a:extLst>
              </a:tr>
              <a:tr h="2469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Double quote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\"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xmlns="" val="3808219228"/>
                  </a:ext>
                </a:extLst>
              </a:tr>
              <a:tr h="2469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Backslash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\\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xmlns="" val="27418206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27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C799AED-BF37-4D3A-9A27-1480C7A0A278}"/>
              </a:ext>
            </a:extLst>
          </p:cNvPr>
          <p:cNvSpPr txBox="1"/>
          <p:nvPr/>
        </p:nvSpPr>
        <p:spPr>
          <a:xfrm>
            <a:off x="304800" y="89535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Bad Special Characters And Solution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8D76F5E-BE1F-47E4-B547-D4B1178288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68" y="1343695"/>
            <a:ext cx="7360569" cy="229414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05882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E12B09E-FB8C-4A7C-B434-BFE4AB3A4F65}"/>
              </a:ext>
            </a:extLst>
          </p:cNvPr>
          <p:cNvSpPr txBox="1"/>
          <p:nvPr/>
        </p:nvSpPr>
        <p:spPr>
          <a:xfrm>
            <a:off x="381000" y="742950"/>
            <a:ext cx="3765329" cy="310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Always create a Root element.</a:t>
            </a:r>
            <a:endParaRPr lang="en-US" sz="11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1954E35-4C0E-4C78-BFB7-274D2169B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127411"/>
            <a:ext cx="2842473" cy="35564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A2D690F-34DF-4DB7-96CA-B9713B0882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119247"/>
            <a:ext cx="2778906" cy="356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11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742950"/>
            <a:ext cx="3428999" cy="40669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5175723-71CB-419F-22D4-E782F927EABB}"/>
              </a:ext>
            </a:extLst>
          </p:cNvPr>
          <p:cNvSpPr txBox="1"/>
          <p:nvPr/>
        </p:nvSpPr>
        <p:spPr>
          <a:xfrm>
            <a:off x="457201" y="819150"/>
            <a:ext cx="5029200" cy="262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  <a:r>
              <a:rPr lang="en-US" sz="2000" b="1" u="sng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ios</a:t>
            </a:r>
            <a:r>
              <a:rPr lang="en-US" sz="2000" b="1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  <a:r>
              <a:rPr lang="en-US" sz="2000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This folder holds a complete Mac project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used when you build the Flutter application for iOS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When the Flutter code is compiled into the native code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will get injected into this iOS project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that the result is a native iOS application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Building a Flutter application for iOS is only possible when you are working on macOS</a:t>
            </a:r>
          </a:p>
        </p:txBody>
      </p:sp>
    </p:spTree>
    <p:extLst>
      <p:ext uri="{BB962C8B-B14F-4D97-AF65-F5344CB8AC3E}">
        <p14:creationId xmlns:p14="http://schemas.microsoft.com/office/powerpoint/2010/main" val="360625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31E50A0-6551-4698-A3D8-3D209B7E5664}"/>
              </a:ext>
            </a:extLst>
          </p:cNvPr>
          <p:cNvSpPr txBox="1"/>
          <p:nvPr/>
        </p:nvSpPr>
        <p:spPr>
          <a:xfrm>
            <a:off x="381000" y="742950"/>
            <a:ext cx="6097554" cy="310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r-FR" sz="14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HTTP/HTTPS Request Response Communication</a:t>
            </a:r>
            <a:endParaRPr lang="en-US" sz="11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EA596AA-58CB-4AB7-9FAB-B5A8369DCE4E}"/>
              </a:ext>
            </a:extLst>
          </p:cNvPr>
          <p:cNvSpPr txBox="1"/>
          <p:nvPr/>
        </p:nvSpPr>
        <p:spPr>
          <a:xfrm>
            <a:off x="660260" y="2912404"/>
            <a:ext cx="6934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 request/response communication mode.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One software module sends a request to a second software module and waits for a response.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First software module performs the role of the client.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second, the role of the server,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This is called client/server interaction.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18A189F-E8AE-4B31-A205-2A03D53E5A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60" y="1243727"/>
            <a:ext cx="3505200" cy="1478050"/>
          </a:xfrm>
          <a:prstGeom prst="rect">
            <a:avLst/>
          </a:prstGeom>
          <a:noFill/>
          <a:ln w="3175">
            <a:noFill/>
          </a:ln>
        </p:spPr>
      </p:pic>
    </p:spTree>
    <p:extLst>
      <p:ext uri="{BB962C8B-B14F-4D97-AF65-F5344CB8AC3E}">
        <p14:creationId xmlns:p14="http://schemas.microsoft.com/office/powerpoint/2010/main" val="208036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31E50A0-6551-4698-A3D8-3D209B7E5664}"/>
              </a:ext>
            </a:extLst>
          </p:cNvPr>
          <p:cNvSpPr txBox="1"/>
          <p:nvPr/>
        </p:nvSpPr>
        <p:spPr>
          <a:xfrm>
            <a:off x="228600" y="775869"/>
            <a:ext cx="6097554" cy="310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Application </a:t>
            </a:r>
            <a:r>
              <a:rPr lang="fr-FR" sz="1400" b="1" u="sng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Level</a:t>
            </a:r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Client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EA596AA-58CB-4AB7-9FAB-B5A8369DCE4E}"/>
              </a:ext>
            </a:extLst>
          </p:cNvPr>
          <p:cNvSpPr txBox="1"/>
          <p:nvPr/>
        </p:nvSpPr>
        <p:spPr>
          <a:xfrm>
            <a:off x="457200" y="1200150"/>
            <a:ext cx="837618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 Client is an application library used in client side application to generate request and receive response.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 Client’s libraries varies from platform to platform.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114550"/>
            <a:ext cx="3970867" cy="223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3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606C629-87BF-490D-A807-704F72F79A3F}"/>
              </a:ext>
            </a:extLst>
          </p:cNvPr>
          <p:cNvSpPr txBox="1"/>
          <p:nvPr/>
        </p:nvSpPr>
        <p:spPr>
          <a:xfrm>
            <a:off x="304800" y="735184"/>
            <a:ext cx="609755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u="sng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 Request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BF1AA61-6995-429D-A9CF-E18949D266E5}"/>
              </a:ext>
            </a:extLst>
          </p:cNvPr>
          <p:cNvSpPr txBox="1"/>
          <p:nvPr/>
        </p:nvSpPr>
        <p:spPr>
          <a:xfrm>
            <a:off x="304800" y="1136485"/>
            <a:ext cx="8414664" cy="48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HTTP Request is the first step to initiate web request/response communication. Every request is a combination of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header, body and request URL.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94D5226-B527-4289-99A3-6143081C7111}"/>
              </a:ext>
            </a:extLst>
          </p:cNvPr>
          <p:cNvSpPr txBox="1"/>
          <p:nvPr/>
        </p:nvSpPr>
        <p:spPr>
          <a:xfrm>
            <a:off x="282855" y="1677432"/>
            <a:ext cx="6094378" cy="310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Http Request Segments 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xmlns="" id="{2498FDAE-AD26-43A2-94E6-76FC87A17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904469"/>
              </p:ext>
            </p:extLst>
          </p:nvPr>
        </p:nvGraphicFramePr>
        <p:xfrm>
          <a:off x="381000" y="2190750"/>
          <a:ext cx="8000781" cy="19414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24258">
                  <a:extLst>
                    <a:ext uri="{9D8B030D-6E8A-4147-A177-3AD203B41FA5}">
                      <a16:colId xmlns:a16="http://schemas.microsoft.com/office/drawing/2014/main" xmlns="" val="3668529940"/>
                    </a:ext>
                  </a:extLst>
                </a:gridCol>
                <a:gridCol w="6076523">
                  <a:extLst>
                    <a:ext uri="{9D8B030D-6E8A-4147-A177-3AD203B41FA5}">
                      <a16:colId xmlns:a16="http://schemas.microsoft.com/office/drawing/2014/main" xmlns="" val="1693241959"/>
                    </a:ext>
                  </a:extLst>
                </a:gridCol>
              </a:tblGrid>
              <a:tr h="4853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Request Area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Standard Data Type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529352971"/>
                  </a:ext>
                </a:extLst>
              </a:tr>
              <a:tr h="4853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Body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Simple String, JSON, Download, Redirect, XML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77626751"/>
                  </a:ext>
                </a:extLst>
              </a:tr>
              <a:tr h="4853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Header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Key Pair Value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410082236"/>
                  </a:ext>
                </a:extLst>
              </a:tr>
              <a:tr h="4853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URL Parameter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String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07511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149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606C629-87BF-490D-A807-704F72F79A3F}"/>
              </a:ext>
            </a:extLst>
          </p:cNvPr>
          <p:cNvSpPr txBox="1"/>
          <p:nvPr/>
        </p:nvSpPr>
        <p:spPr>
          <a:xfrm>
            <a:off x="228600" y="819150"/>
            <a:ext cx="4573166" cy="279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HTTP Request Methods: </a:t>
            </a:r>
            <a:endParaRPr lang="en-US" sz="100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xmlns="" id="{2974022E-AD29-4225-8815-F60C17FB21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164925"/>
              </p:ext>
            </p:extLst>
          </p:nvPr>
        </p:nvGraphicFramePr>
        <p:xfrm>
          <a:off x="312626" y="1225178"/>
          <a:ext cx="8562565" cy="32852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17200">
                  <a:extLst>
                    <a:ext uri="{9D8B030D-6E8A-4147-A177-3AD203B41FA5}">
                      <a16:colId xmlns:a16="http://schemas.microsoft.com/office/drawing/2014/main" xmlns="" val="1696817554"/>
                    </a:ext>
                  </a:extLst>
                </a:gridCol>
                <a:gridCol w="6945365">
                  <a:extLst>
                    <a:ext uri="{9D8B030D-6E8A-4147-A177-3AD203B41FA5}">
                      <a16:colId xmlns:a16="http://schemas.microsoft.com/office/drawing/2014/main" xmlns="" val="123558867"/>
                    </a:ext>
                  </a:extLst>
                </a:gridCol>
              </a:tblGrid>
              <a:tr h="3339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Method Name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Responsibilities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1676546624"/>
                  </a:ext>
                </a:extLst>
              </a:tr>
              <a:tr h="6832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GET()</a:t>
                      </a: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The GET method is used to retrieve information from the given server using a given URI. Requests using GET should only retrieve data and should have no other effect on the data.</a:t>
                      </a: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2897616806"/>
                  </a:ext>
                </a:extLst>
              </a:tr>
              <a:tr h="33391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Head()</a:t>
                      </a: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Same as GET, but transfers the status line and header section only.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1012464812"/>
                  </a:ext>
                </a:extLst>
              </a:tr>
              <a:tr h="6832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POST()</a:t>
                      </a: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 POST request is used to send data to the server, for example, customer information, file upload, etc. using HTML forms.</a:t>
                      </a: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1309965024"/>
                  </a:ext>
                </a:extLst>
              </a:tr>
              <a:tr h="33391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PUT()</a:t>
                      </a:r>
                      <a:endParaRPr lang="en-US" sz="11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Replaces all current representations of the target resource with the uploaded content.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1703534622"/>
                  </a:ext>
                </a:extLst>
              </a:tr>
              <a:tr h="33391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DELETE()</a:t>
                      </a:r>
                      <a:endParaRPr lang="en-US" sz="11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Removes all current representations of the target resource given by a URI.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4288384255"/>
                  </a:ext>
                </a:extLst>
              </a:tr>
            </a:tbl>
          </a:graphicData>
        </a:graphic>
      </p:graphicFrame>
      <p:sp>
        <p:nvSpPr>
          <p:cNvPr id="13" name="Rectangle 1">
            <a:extLst>
              <a:ext uri="{FF2B5EF4-FFF2-40B4-BE49-F238E27FC236}">
                <a16:creationId xmlns:a16="http://schemas.microsoft.com/office/drawing/2014/main" xmlns="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95186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xmlns="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1286B3B-18D9-4F13-BC36-82F85FEDDFAD}"/>
              </a:ext>
            </a:extLst>
          </p:cNvPr>
          <p:cNvSpPr txBox="1"/>
          <p:nvPr/>
        </p:nvSpPr>
        <p:spPr>
          <a:xfrm>
            <a:off x="228600" y="761107"/>
            <a:ext cx="4570784" cy="302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350" b="1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Compare GET vs. POST: </a:t>
            </a:r>
            <a:endParaRPr lang="en-US" sz="135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12">
            <a:extLst>
              <a:ext uri="{FF2B5EF4-FFF2-40B4-BE49-F238E27FC236}">
                <a16:creationId xmlns:a16="http://schemas.microsoft.com/office/drawing/2014/main" xmlns="" id="{68594FBE-7CDA-4582-B7B8-570EF048D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304034"/>
              </p:ext>
            </p:extLst>
          </p:nvPr>
        </p:nvGraphicFramePr>
        <p:xfrm>
          <a:off x="312627" y="1123950"/>
          <a:ext cx="8567057" cy="3730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8063">
                  <a:extLst>
                    <a:ext uri="{9D8B030D-6E8A-4147-A177-3AD203B41FA5}">
                      <a16:colId xmlns:a16="http://schemas.microsoft.com/office/drawing/2014/main" xmlns="" val="335698908"/>
                    </a:ext>
                  </a:extLst>
                </a:gridCol>
                <a:gridCol w="2708210">
                  <a:extLst>
                    <a:ext uri="{9D8B030D-6E8A-4147-A177-3AD203B41FA5}">
                      <a16:colId xmlns:a16="http://schemas.microsoft.com/office/drawing/2014/main" xmlns="" val="3315766042"/>
                    </a:ext>
                  </a:extLst>
                </a:gridCol>
                <a:gridCol w="4170784">
                  <a:extLst>
                    <a:ext uri="{9D8B030D-6E8A-4147-A177-3AD203B41FA5}">
                      <a16:colId xmlns:a16="http://schemas.microsoft.com/office/drawing/2014/main" xmlns="" val="2232624536"/>
                    </a:ext>
                  </a:extLst>
                </a:gridCol>
              </a:tblGrid>
              <a:tr h="432344"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chemeClr val="lt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Key Points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chemeClr val="lt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GET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chemeClr val="lt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POST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983829819"/>
                  </a:ext>
                </a:extLst>
              </a:tr>
              <a:tr h="460452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BACK button/Reload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Harmless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Data will be re-submitted (the browser should alert the user that the data are about to be re-submitted)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132588460"/>
                  </a:ext>
                </a:extLst>
              </a:tr>
              <a:tr h="432344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Bookmarked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  Can be bookmarked</a:t>
                      </a:r>
                    </a:p>
                  </a:txBody>
                  <a:tcPr marL="7144" marR="7144" marT="7144" marB="7144" anchor="ctr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Cannot be bookmarked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3108207504"/>
                  </a:ext>
                </a:extLst>
              </a:tr>
              <a:tr h="432344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Cached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Can be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Never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4229948712"/>
                  </a:ext>
                </a:extLst>
              </a:tr>
              <a:tr h="460452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Encoding type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application/x-www-form-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urlencoded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application/x-www-form-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urlencoded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 or multipart/form-data. Use multipart encoding for binary data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923858386"/>
                  </a:ext>
                </a:extLst>
              </a:tr>
              <a:tr h="460452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History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Parameters remain in browser history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Parameters are not saved in browser history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363197589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Restrictions on data length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Yes, when sending data, the GET method adds the data to the URL; and the length of a URL is limited (maximum URL length is 2048 characters)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No restrictions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880903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030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xmlns="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481BFF2-79E1-46D8-B74B-569A29A2A2E6}"/>
              </a:ext>
            </a:extLst>
          </p:cNvPr>
          <p:cNvSpPr txBox="1"/>
          <p:nvPr/>
        </p:nvSpPr>
        <p:spPr>
          <a:xfrm>
            <a:off x="381909" y="874658"/>
            <a:ext cx="8112384" cy="1043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b="1" u="sng" dirty="0">
                <a:latin typeface="Roboto" panose="02000000000000000000" pitchFamily="2" charset="0"/>
                <a:ea typeface="Roboto" panose="02000000000000000000" pitchFamily="2" charset="0"/>
              </a:rPr>
              <a:t>HTTP Response:</a:t>
            </a:r>
            <a:endParaRPr lang="en-US" sz="135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350" dirty="0">
                <a:latin typeface="Roboto" panose="02000000000000000000" pitchFamily="2" charset="0"/>
                <a:ea typeface="Roboto" panose="02000000000000000000" pitchFamily="2" charset="0"/>
              </a:rPr>
              <a:t>Http response is the final step of request-response communication. Every response is a combination of response header, body an d cookies. 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endParaRPr lang="en-US" sz="13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95FA806-7264-4A04-9E08-7C830608D716}"/>
              </a:ext>
            </a:extLst>
          </p:cNvPr>
          <p:cNvSpPr txBox="1"/>
          <p:nvPr/>
        </p:nvSpPr>
        <p:spPr>
          <a:xfrm>
            <a:off x="381909" y="1763144"/>
            <a:ext cx="811238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b="1" u="sng" dirty="0"/>
              <a:t>Http Response Segments: </a:t>
            </a:r>
            <a:endParaRPr lang="en-US" sz="1350" u="sng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xmlns="" id="{89DAF983-8DF1-4701-B716-02A540CDAA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425237"/>
              </p:ext>
            </p:extLst>
          </p:nvPr>
        </p:nvGraphicFramePr>
        <p:xfrm>
          <a:off x="468776" y="2244495"/>
          <a:ext cx="8112385" cy="19426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51100">
                  <a:extLst>
                    <a:ext uri="{9D8B030D-6E8A-4147-A177-3AD203B41FA5}">
                      <a16:colId xmlns:a16="http://schemas.microsoft.com/office/drawing/2014/main" xmlns="" val="4244785417"/>
                    </a:ext>
                  </a:extLst>
                </a:gridCol>
                <a:gridCol w="6161285">
                  <a:extLst>
                    <a:ext uri="{9D8B030D-6E8A-4147-A177-3AD203B41FA5}">
                      <a16:colId xmlns:a16="http://schemas.microsoft.com/office/drawing/2014/main" xmlns="" val="242776146"/>
                    </a:ext>
                  </a:extLst>
                </a:gridCol>
              </a:tblGrid>
              <a:tr h="2136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Response Area 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Standard Data Type 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2765477364"/>
                  </a:ext>
                </a:extLst>
              </a:tr>
              <a:tr h="4468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Body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Simple String, JSON, Download, Redirect, XML 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1979314921"/>
                  </a:ext>
                </a:extLst>
              </a:tr>
              <a:tr h="2201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Header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Key Pair Value 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4288924649"/>
                  </a:ext>
                </a:extLst>
              </a:tr>
              <a:tr h="2318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Cookies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Key Pair Value 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10226224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549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xmlns="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481BFF2-79E1-46D8-B74B-569A29A2A2E6}"/>
              </a:ext>
            </a:extLst>
          </p:cNvPr>
          <p:cNvSpPr txBox="1"/>
          <p:nvPr/>
        </p:nvSpPr>
        <p:spPr>
          <a:xfrm>
            <a:off x="312627" y="819150"/>
            <a:ext cx="811238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b="1" dirty="0">
                <a:latin typeface="Roboto" panose="02000000000000000000" pitchFamily="2" charset="0"/>
                <a:ea typeface="Roboto" panose="02000000000000000000" pitchFamily="2" charset="0"/>
              </a:rPr>
              <a:t>HTTP Response status messages</a:t>
            </a:r>
            <a:endParaRPr lang="en-US" sz="135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xmlns="" id="{2F8AFE2B-7535-4568-9E45-F2A934793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064413"/>
              </p:ext>
            </p:extLst>
          </p:nvPr>
        </p:nvGraphicFramePr>
        <p:xfrm>
          <a:off x="421046" y="1224844"/>
          <a:ext cx="8292285" cy="3643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876">
                  <a:extLst>
                    <a:ext uri="{9D8B030D-6E8A-4147-A177-3AD203B41FA5}">
                      <a16:colId xmlns:a16="http://schemas.microsoft.com/office/drawing/2014/main" xmlns="" val="934711604"/>
                    </a:ext>
                  </a:extLst>
                </a:gridCol>
                <a:gridCol w="1159889">
                  <a:extLst>
                    <a:ext uri="{9D8B030D-6E8A-4147-A177-3AD203B41FA5}">
                      <a16:colId xmlns:a16="http://schemas.microsoft.com/office/drawing/2014/main" xmlns="" val="3375369229"/>
                    </a:ext>
                  </a:extLst>
                </a:gridCol>
                <a:gridCol w="6598520">
                  <a:extLst>
                    <a:ext uri="{9D8B030D-6E8A-4147-A177-3AD203B41FA5}">
                      <a16:colId xmlns:a16="http://schemas.microsoft.com/office/drawing/2014/main" xmlns="" val="178137068"/>
                    </a:ext>
                  </a:extLst>
                </a:gridCol>
              </a:tblGrid>
              <a:tr h="4251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Code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lt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Meaning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Description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62853713"/>
                  </a:ext>
                </a:extLst>
              </a:tr>
              <a:tr h="406744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200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OK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The request is OK (this is the standard response for successful HTTP requests)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063153558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201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Created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The request has been fulfilled, and a new resource is created </a:t>
                      </a: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269647568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202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Accepted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The request has been accepted for processing, but the processing has not been completed 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76211491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203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Non-Authoritative Information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The request has been successfully processed, but is returning information that may be from another source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991226931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204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No Content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The request has been successfully processed, but is not returning any content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473964802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205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Reset Content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The request has been successfully processed, but is not returning any content, and requires that the requester reset the document view</a:t>
                      </a: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3245232898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2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3792555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950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xmlns="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481BFF2-79E1-46D8-B74B-569A29A2A2E6}"/>
              </a:ext>
            </a:extLst>
          </p:cNvPr>
          <p:cNvSpPr txBox="1"/>
          <p:nvPr/>
        </p:nvSpPr>
        <p:spPr>
          <a:xfrm>
            <a:off x="313159" y="903826"/>
            <a:ext cx="8112384" cy="522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b="1" dirty="0">
                <a:latin typeface="Roboto" panose="02000000000000000000" pitchFamily="2" charset="0"/>
                <a:ea typeface="Roboto" panose="02000000000000000000" pitchFamily="2" charset="0"/>
              </a:rPr>
              <a:t>HTTP Response status code</a:t>
            </a:r>
            <a:endParaRPr lang="en-US" sz="135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endParaRPr lang="en-US" sz="13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xmlns="" id="{2F8AFE2B-7535-4568-9E45-F2A934793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84034"/>
              </p:ext>
            </p:extLst>
          </p:nvPr>
        </p:nvGraphicFramePr>
        <p:xfrm>
          <a:off x="384888" y="1288531"/>
          <a:ext cx="8082536" cy="3085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317">
                  <a:extLst>
                    <a:ext uri="{9D8B030D-6E8A-4147-A177-3AD203B41FA5}">
                      <a16:colId xmlns:a16="http://schemas.microsoft.com/office/drawing/2014/main" xmlns="" val="934711604"/>
                    </a:ext>
                  </a:extLst>
                </a:gridCol>
                <a:gridCol w="1126672">
                  <a:extLst>
                    <a:ext uri="{9D8B030D-6E8A-4147-A177-3AD203B41FA5}">
                      <a16:colId xmlns:a16="http://schemas.microsoft.com/office/drawing/2014/main" xmlns="" val="3375369229"/>
                    </a:ext>
                  </a:extLst>
                </a:gridCol>
                <a:gridCol w="6409547">
                  <a:extLst>
                    <a:ext uri="{9D8B030D-6E8A-4147-A177-3AD203B41FA5}">
                      <a16:colId xmlns:a16="http://schemas.microsoft.com/office/drawing/2014/main" xmlns="" val="178137068"/>
                    </a:ext>
                  </a:extLst>
                </a:gridCol>
              </a:tblGrid>
              <a:tr h="4251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Code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lt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Meaning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Description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62853713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206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Partial Content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The server is delivering only part of the resource due to a range header sent by the client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063153558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400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Bad Request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The request cannot be fulfilled due to bad syntax</a:t>
                      </a:r>
                    </a:p>
                  </a:txBody>
                  <a:tcPr marL="7144" marR="7144" marT="7144" marB="7144" anchor="ctr"/>
                </a:tc>
                <a:extLst>
                  <a:ext uri="{0D108BD9-81ED-4DB2-BD59-A6C34878D82A}">
                    <a16:rowId xmlns:a16="http://schemas.microsoft.com/office/drawing/2014/main" xmlns="" val="1762114910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401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Unauthorized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The request was a legal request, but the server is refusing to respond to it.</a:t>
                      </a: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991226931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403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Forbidden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The request was a legal request, but the server is refusing to respond to it</a:t>
                      </a: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1473964802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404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Not Found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The requested page could not be found but may be available again in the future</a:t>
                      </a: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3245232898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405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Method Not Allowed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A request was made of a page using a request method not supported by that page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3792555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235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xmlns="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481BFF2-79E1-46D8-B74B-569A29A2A2E6}"/>
              </a:ext>
            </a:extLst>
          </p:cNvPr>
          <p:cNvSpPr txBox="1"/>
          <p:nvPr/>
        </p:nvSpPr>
        <p:spPr>
          <a:xfrm>
            <a:off x="312627" y="895350"/>
            <a:ext cx="811238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b="1" dirty="0">
                <a:latin typeface="Roboto" panose="02000000000000000000" pitchFamily="2" charset="0"/>
                <a:ea typeface="Roboto" panose="02000000000000000000" pitchFamily="2" charset="0"/>
              </a:rPr>
              <a:t>HTTP Response status Code</a:t>
            </a:r>
            <a:endParaRPr lang="en-US" sz="135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xmlns="" id="{2F8AFE2B-7535-4568-9E45-F2A934793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087363"/>
              </p:ext>
            </p:extLst>
          </p:nvPr>
        </p:nvGraphicFramePr>
        <p:xfrm>
          <a:off x="397329" y="1288530"/>
          <a:ext cx="8070095" cy="31700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876">
                  <a:extLst>
                    <a:ext uri="{9D8B030D-6E8A-4147-A177-3AD203B41FA5}">
                      <a16:colId xmlns:a16="http://schemas.microsoft.com/office/drawing/2014/main" xmlns="" val="934711604"/>
                    </a:ext>
                  </a:extLst>
                </a:gridCol>
                <a:gridCol w="1126672">
                  <a:extLst>
                    <a:ext uri="{9D8B030D-6E8A-4147-A177-3AD203B41FA5}">
                      <a16:colId xmlns:a16="http://schemas.microsoft.com/office/drawing/2014/main" xmlns="" val="3375369229"/>
                    </a:ext>
                  </a:extLst>
                </a:gridCol>
                <a:gridCol w="6409547">
                  <a:extLst>
                    <a:ext uri="{9D8B030D-6E8A-4147-A177-3AD203B41FA5}">
                      <a16:colId xmlns:a16="http://schemas.microsoft.com/office/drawing/2014/main" xmlns="" val="178137068"/>
                    </a:ext>
                  </a:extLst>
                </a:gridCol>
              </a:tblGrid>
              <a:tr h="4251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Code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lt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Meaning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Description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62853713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408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Request Timeout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Request Timeout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063153558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500 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Internal Server Error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A generic error message, given when no more specific message is suitable</a:t>
                      </a:r>
                      <a:endParaRPr lang="en-US" sz="12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extLst>
                  <a:ext uri="{0D108BD9-81ED-4DB2-BD59-A6C34878D82A}">
                    <a16:rowId xmlns:a16="http://schemas.microsoft.com/office/drawing/2014/main" xmlns="" val="1762114910"/>
                  </a:ext>
                </a:extLst>
              </a:tr>
              <a:tr h="454533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502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Bad Gateway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The server was acting as a gateway or proxy and received an invalid response from the upstream server</a:t>
                      </a:r>
                      <a:endParaRPr lang="en-US" sz="12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extLst>
                  <a:ext uri="{0D108BD9-81ED-4DB2-BD59-A6C34878D82A}">
                    <a16:rowId xmlns:a16="http://schemas.microsoft.com/office/drawing/2014/main" xmlns="" val="468093014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503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Service Unavailable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The server is currently unavailable (overloaded or down)</a:t>
                      </a:r>
                      <a:endParaRPr lang="en-US" sz="12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extLst>
                  <a:ext uri="{0D108BD9-81ED-4DB2-BD59-A6C34878D82A}">
                    <a16:rowId xmlns:a16="http://schemas.microsoft.com/office/drawing/2014/main" xmlns="" val="116963510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extLst>
                  <a:ext uri="{0D108BD9-81ED-4DB2-BD59-A6C34878D82A}">
                    <a16:rowId xmlns:a16="http://schemas.microsoft.com/office/drawing/2014/main" xmlns="" val="1819432291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extLst>
                  <a:ext uri="{0D108BD9-81ED-4DB2-BD59-A6C34878D82A}">
                    <a16:rowId xmlns:a16="http://schemas.microsoft.com/office/drawing/2014/main" xmlns="" val="2887136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626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xmlns="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C02A0B0-0E38-40D6-8A3C-08CC4CAD4240}"/>
              </a:ext>
            </a:extLst>
          </p:cNvPr>
          <p:cNvSpPr txBox="1"/>
          <p:nvPr/>
        </p:nvSpPr>
        <p:spPr>
          <a:xfrm>
            <a:off x="381909" y="895350"/>
            <a:ext cx="7771491" cy="29740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70C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Response Header: </a:t>
            </a:r>
            <a:endParaRPr lang="en-US" dirty="0">
              <a:solidFill>
                <a:srgbClr val="0070C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Provide proper http response status code.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Provide proper content type, file type if any.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Provide cache status if any.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Authentication token should provide via response header.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Only string data is allowed for response header.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Provide content length if any.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Provide response date and time.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Follow request-response model described before.  </a:t>
            </a:r>
          </a:p>
        </p:txBody>
      </p:sp>
    </p:spTree>
    <p:extLst>
      <p:ext uri="{BB962C8B-B14F-4D97-AF65-F5344CB8AC3E}">
        <p14:creationId xmlns:p14="http://schemas.microsoft.com/office/powerpoint/2010/main" val="349892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248" y="742950"/>
            <a:ext cx="3212352" cy="381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5175723-71CB-419F-22D4-E782F927EABB}"/>
              </a:ext>
            </a:extLst>
          </p:cNvPr>
          <p:cNvSpPr txBox="1"/>
          <p:nvPr/>
        </p:nvSpPr>
        <p:spPr>
          <a:xfrm>
            <a:off x="533400" y="819150"/>
            <a:ext cx="5029200" cy="262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lib:</a:t>
            </a:r>
            <a:r>
              <a:rPr lang="en-US" sz="2000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It is an essential folder, which stands for the library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It is a folder where we will do our 99 percent of project 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Inside the lib folder, we will find the Dart files which contain the code of our Flutter application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By default, this folder contains the file </a:t>
            </a:r>
            <a:r>
              <a:rPr lang="en-US" sz="1400" dirty="0" err="1"/>
              <a:t>main.dart</a:t>
            </a:r>
            <a:r>
              <a:rPr lang="en-US" sz="1400" dirty="0"/>
              <a:t>, which is the entry file of the Flutter application.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42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xmlns="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E44B70C-FC59-454E-888B-594BB9176930}"/>
              </a:ext>
            </a:extLst>
          </p:cNvPr>
          <p:cNvSpPr txBox="1"/>
          <p:nvPr/>
        </p:nvSpPr>
        <p:spPr>
          <a:xfrm>
            <a:off x="304800" y="819150"/>
            <a:ext cx="8432541" cy="2235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0070C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Response Body: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0070C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Avoid providing response status, code, message via response body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Use JSON best practices for JSON response body.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For single result, can use String, Boolean directly.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Provide proper JSON encode-decode before writing JSON Body.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Follow discussion on JSON described before. </a:t>
            </a:r>
          </a:p>
        </p:txBody>
      </p:sp>
    </p:spTree>
    <p:extLst>
      <p:ext uri="{BB962C8B-B14F-4D97-AF65-F5344CB8AC3E}">
        <p14:creationId xmlns:p14="http://schemas.microsoft.com/office/powerpoint/2010/main" val="311313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xmlns="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FA44EA8-9D1A-45EB-8EC7-EB92C3C4A0B9}"/>
              </a:ext>
            </a:extLst>
          </p:cNvPr>
          <p:cNvSpPr txBox="1"/>
          <p:nvPr/>
        </p:nvSpPr>
        <p:spPr>
          <a:xfrm>
            <a:off x="312627" y="757735"/>
            <a:ext cx="8297973" cy="1384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0070C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Response Cookies: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400" b="1" dirty="0">
              <a:solidFill>
                <a:srgbClr val="0070C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 Restful API may send cookies just like a regular Web Application that serves HTML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Avoid using response cookies as it is violate stateless principle.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If required use cookie encryption, decryption and other policies </a:t>
            </a:r>
          </a:p>
        </p:txBody>
      </p:sp>
    </p:spTree>
    <p:extLst>
      <p:ext uri="{BB962C8B-B14F-4D97-AF65-F5344CB8AC3E}">
        <p14:creationId xmlns:p14="http://schemas.microsoft.com/office/powerpoint/2010/main" val="208754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xmlns="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FA44EA8-9D1A-45EB-8EC7-EB92C3C4A0B9}"/>
              </a:ext>
            </a:extLst>
          </p:cNvPr>
          <p:cNvSpPr txBox="1"/>
          <p:nvPr/>
        </p:nvSpPr>
        <p:spPr>
          <a:xfrm>
            <a:off x="451191" y="796464"/>
            <a:ext cx="6476091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When use GET(): </a:t>
            </a:r>
            <a:endParaRPr lang="en-US" sz="1600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•  GET is used to request something from server with less amount of data to pass. </a:t>
            </a: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•  When nothing should change on the server because of your action.</a:t>
            </a: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•  When request only retrieves data from a web server by specifying parameters</a:t>
            </a: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•  Get method only carries request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url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&amp; header not request body.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7094CFF-8F50-42A7-96A5-42F35AD9278B}"/>
              </a:ext>
            </a:extLst>
          </p:cNvPr>
          <p:cNvSpPr txBox="1"/>
          <p:nvPr/>
        </p:nvSpPr>
        <p:spPr>
          <a:xfrm>
            <a:off x="533400" y="2419350"/>
            <a:ext cx="6096000" cy="1186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0070C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When use POST():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POST should be used when the server state changes due to that action.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When request needs its body, to pass large amount of data.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When want to upload documents , images , video from client to server</a:t>
            </a:r>
          </a:p>
        </p:txBody>
      </p:sp>
    </p:spTree>
    <p:extLst>
      <p:ext uri="{BB962C8B-B14F-4D97-AF65-F5344CB8AC3E}">
        <p14:creationId xmlns:p14="http://schemas.microsoft.com/office/powerpoint/2010/main" val="3012740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xmlns="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BFB875A-5471-49CB-82F7-D84816434F0A}"/>
              </a:ext>
            </a:extLst>
          </p:cNvPr>
          <p:cNvSpPr txBox="1"/>
          <p:nvPr/>
        </p:nvSpPr>
        <p:spPr>
          <a:xfrm>
            <a:off x="312627" y="819150"/>
            <a:ext cx="7467600" cy="3375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Body: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body should be structured in JSON Array/ Object pattern 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body hold multipart/ form-data like images, audio, video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etc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body should not hold any auth related information.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body should associated with specific request data model, setter getter can used for this </a:t>
            </a: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Header: 	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header should carry all security related information, like token, auth etc.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Only string </a:t>
            </a:r>
            <a:r>
              <a:rPr lang="en-US" sz="1200" b="1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Key:Pair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value is allowed for header 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header should provide user agent information of client application.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If necessary CSRF/ XSRF should provide via header. 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header should associated with middleware controller, where necessary </a:t>
            </a:r>
          </a:p>
        </p:txBody>
      </p:sp>
    </p:spTree>
    <p:extLst>
      <p:ext uri="{BB962C8B-B14F-4D97-AF65-F5344CB8AC3E}">
        <p14:creationId xmlns:p14="http://schemas.microsoft.com/office/powerpoint/2010/main" val="219704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3008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Authentication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xmlns="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7F3B5F2-8EBA-448F-9C00-6737FEBE10FD}"/>
              </a:ext>
            </a:extLst>
          </p:cNvPr>
          <p:cNvSpPr txBox="1"/>
          <p:nvPr/>
        </p:nvSpPr>
        <p:spPr>
          <a:xfrm>
            <a:off x="424395" y="835367"/>
            <a:ext cx="6096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Bearer Authentication</a:t>
            </a:r>
            <a:endParaRPr lang="en-US" sz="14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7D238A7-C5CE-4986-8C6B-D3A919F52E46}"/>
              </a:ext>
            </a:extLst>
          </p:cNvPr>
          <p:cNvSpPr txBox="1"/>
          <p:nvPr/>
        </p:nvSpPr>
        <p:spPr>
          <a:xfrm>
            <a:off x="424395" y="1279272"/>
            <a:ext cx="5264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গাড়ির</a:t>
            </a:r>
            <a:r>
              <a:rPr lang="en-US" sz="3200" dirty="0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গ্যারেজ</a:t>
            </a:r>
            <a:r>
              <a:rPr lang="en-US" sz="3200" dirty="0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এর</a:t>
            </a:r>
            <a:r>
              <a:rPr lang="en-US" sz="3200" dirty="0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টোকেন</a:t>
            </a:r>
            <a:r>
              <a:rPr lang="en-US" sz="3200" dirty="0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সিস্টেম</a:t>
            </a:r>
            <a:r>
              <a:rPr lang="en-US" sz="3200" dirty="0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613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3008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Authentication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xmlns="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7F3B5F2-8EBA-448F-9C00-6737FEBE10FD}"/>
              </a:ext>
            </a:extLst>
          </p:cNvPr>
          <p:cNvSpPr txBox="1"/>
          <p:nvPr/>
        </p:nvSpPr>
        <p:spPr>
          <a:xfrm>
            <a:off x="451191" y="913712"/>
            <a:ext cx="6096000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JWT (JSON WEB TOKEN):  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45253C3-4AB1-4020-A3A6-5D1C537D0EBA}"/>
              </a:ext>
            </a:extLst>
          </p:cNvPr>
          <p:cNvSpPr txBox="1"/>
          <p:nvPr/>
        </p:nvSpPr>
        <p:spPr>
          <a:xfrm>
            <a:off x="451191" y="1374935"/>
            <a:ext cx="8153399" cy="579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Compact and self-contained way for securely transmitting information between parties as a JSON object.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Information can be verified and trusted because it is digitally signed.  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6643038-347E-4372-87FE-F1A237462453}"/>
              </a:ext>
            </a:extLst>
          </p:cNvPr>
          <p:cNvSpPr txBox="1"/>
          <p:nvPr/>
        </p:nvSpPr>
        <p:spPr>
          <a:xfrm>
            <a:off x="457200" y="2267786"/>
            <a:ext cx="6096000" cy="341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USES: 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C9656B7-91EC-4E97-83F5-806890F2A2E2}"/>
              </a:ext>
            </a:extLst>
          </p:cNvPr>
          <p:cNvSpPr txBox="1"/>
          <p:nvPr/>
        </p:nvSpPr>
        <p:spPr>
          <a:xfrm>
            <a:off x="451191" y="2732993"/>
            <a:ext cx="7452264" cy="31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Authorization: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Allowing the user to access routes, services, and resources</a:t>
            </a:r>
            <a:endParaRPr lang="en-US" sz="14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17B131D-0DFA-44C0-B4C6-552D6C720DFB}"/>
              </a:ext>
            </a:extLst>
          </p:cNvPr>
          <p:cNvSpPr txBox="1"/>
          <p:nvPr/>
        </p:nvSpPr>
        <p:spPr>
          <a:xfrm>
            <a:off x="451191" y="3088796"/>
            <a:ext cx="8442864" cy="310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 Exchange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: Way of securely transmitting information between parties.</a:t>
            </a:r>
            <a:endParaRPr lang="en-US" sz="14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861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952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u="sng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CRUD APP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82"/>
          <a:stretch/>
        </p:blipFill>
        <p:spPr>
          <a:xfrm>
            <a:off x="0" y="647700"/>
            <a:ext cx="91440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4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11579</TotalTime>
  <Words>2997</Words>
  <Application>Microsoft Office PowerPoint</Application>
  <PresentationFormat>On-screen Show (16:9)</PresentationFormat>
  <Paragraphs>564</Paragraphs>
  <Slides>96</Slides>
  <Notes>70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6" baseType="lpstr">
      <vt:lpstr>Arial</vt:lpstr>
      <vt:lpstr>Calibri</vt:lpstr>
      <vt:lpstr>Calibri Light</vt:lpstr>
      <vt:lpstr>Hind Siliguri</vt:lpstr>
      <vt:lpstr>Montserrat</vt:lpstr>
      <vt:lpstr>Roboto</vt:lpstr>
      <vt:lpstr>Roboto Condensed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Rabbil</dc:creator>
  <cp:lastModifiedBy>Microsoft account</cp:lastModifiedBy>
  <cp:revision>443</cp:revision>
  <dcterms:created xsi:type="dcterms:W3CDTF">2006-08-16T00:00:00Z</dcterms:created>
  <dcterms:modified xsi:type="dcterms:W3CDTF">2022-12-18T18:57:50Z</dcterms:modified>
</cp:coreProperties>
</file>